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56" r:id="rId2"/>
    <p:sldId id="355" r:id="rId3"/>
    <p:sldId id="388" r:id="rId4"/>
    <p:sldId id="357" r:id="rId5"/>
    <p:sldId id="358" r:id="rId6"/>
    <p:sldId id="359" r:id="rId7"/>
    <p:sldId id="389" r:id="rId8"/>
    <p:sldId id="362" r:id="rId9"/>
    <p:sldId id="361" r:id="rId10"/>
    <p:sldId id="363" r:id="rId11"/>
    <p:sldId id="366" r:id="rId12"/>
    <p:sldId id="370" r:id="rId13"/>
    <p:sldId id="364" r:id="rId14"/>
    <p:sldId id="371" r:id="rId15"/>
    <p:sldId id="365" r:id="rId16"/>
    <p:sldId id="372" r:id="rId17"/>
    <p:sldId id="367" r:id="rId18"/>
    <p:sldId id="373" r:id="rId19"/>
    <p:sldId id="368" r:id="rId20"/>
    <p:sldId id="374" r:id="rId21"/>
    <p:sldId id="369" r:id="rId22"/>
    <p:sldId id="375" r:id="rId23"/>
    <p:sldId id="387" r:id="rId24"/>
    <p:sldId id="377" r:id="rId25"/>
    <p:sldId id="378" r:id="rId26"/>
    <p:sldId id="379" r:id="rId27"/>
    <p:sldId id="380" r:id="rId28"/>
    <p:sldId id="381" r:id="rId29"/>
    <p:sldId id="382" r:id="rId30"/>
    <p:sldId id="383" r:id="rId31"/>
    <p:sldId id="384" r:id="rId32"/>
    <p:sldId id="385" r:id="rId33"/>
    <p:sldId id="293" r:id="rId34"/>
  </p:sldIdLst>
  <p:sldSz cx="9144000" cy="6858000" type="screen4x3"/>
  <p:notesSz cx="7010400" cy="9296400"/>
  <p:custDataLst>
    <p:tags r:id="rId37"/>
  </p:custDataLst>
  <p:defaultTextStyle>
    <a:defPPr>
      <a:defRPr lang="en-US"/>
    </a:defPPr>
    <a:lvl1pPr algn="l" rtl="0" fontAlgn="base">
      <a:spcBef>
        <a:spcPct val="0"/>
      </a:spcBef>
      <a:spcAft>
        <a:spcPct val="0"/>
      </a:spcAft>
      <a:defRPr sz="1400" i="1" kern="1200">
        <a:solidFill>
          <a:schemeClr val="bg1"/>
        </a:solidFill>
        <a:latin typeface="Times New Roman" pitchFamily="18" charset="0"/>
        <a:ea typeface="+mn-ea"/>
        <a:cs typeface="Arial" charset="0"/>
      </a:defRPr>
    </a:lvl1pPr>
    <a:lvl2pPr marL="457200" algn="l" rtl="0" fontAlgn="base">
      <a:spcBef>
        <a:spcPct val="0"/>
      </a:spcBef>
      <a:spcAft>
        <a:spcPct val="0"/>
      </a:spcAft>
      <a:defRPr sz="1400" i="1" kern="1200">
        <a:solidFill>
          <a:schemeClr val="bg1"/>
        </a:solidFill>
        <a:latin typeface="Times New Roman" pitchFamily="18" charset="0"/>
        <a:ea typeface="+mn-ea"/>
        <a:cs typeface="Arial" charset="0"/>
      </a:defRPr>
    </a:lvl2pPr>
    <a:lvl3pPr marL="914400" algn="l" rtl="0" fontAlgn="base">
      <a:spcBef>
        <a:spcPct val="0"/>
      </a:spcBef>
      <a:spcAft>
        <a:spcPct val="0"/>
      </a:spcAft>
      <a:defRPr sz="1400" i="1" kern="1200">
        <a:solidFill>
          <a:schemeClr val="bg1"/>
        </a:solidFill>
        <a:latin typeface="Times New Roman" pitchFamily="18" charset="0"/>
        <a:ea typeface="+mn-ea"/>
        <a:cs typeface="Arial" charset="0"/>
      </a:defRPr>
    </a:lvl3pPr>
    <a:lvl4pPr marL="1371600" algn="l" rtl="0" fontAlgn="base">
      <a:spcBef>
        <a:spcPct val="0"/>
      </a:spcBef>
      <a:spcAft>
        <a:spcPct val="0"/>
      </a:spcAft>
      <a:defRPr sz="1400" i="1" kern="1200">
        <a:solidFill>
          <a:schemeClr val="bg1"/>
        </a:solidFill>
        <a:latin typeface="Times New Roman" pitchFamily="18" charset="0"/>
        <a:ea typeface="+mn-ea"/>
        <a:cs typeface="Arial" charset="0"/>
      </a:defRPr>
    </a:lvl4pPr>
    <a:lvl5pPr marL="1828800" algn="l" rtl="0" fontAlgn="base">
      <a:spcBef>
        <a:spcPct val="0"/>
      </a:spcBef>
      <a:spcAft>
        <a:spcPct val="0"/>
      </a:spcAft>
      <a:defRPr sz="1400" i="1" kern="1200">
        <a:solidFill>
          <a:schemeClr val="bg1"/>
        </a:solidFill>
        <a:latin typeface="Times New Roman" pitchFamily="18" charset="0"/>
        <a:ea typeface="+mn-ea"/>
        <a:cs typeface="Arial" charset="0"/>
      </a:defRPr>
    </a:lvl5pPr>
    <a:lvl6pPr marL="2286000" algn="l" defTabSz="914400" rtl="0" eaLnBrk="1" latinLnBrk="0" hangingPunct="1">
      <a:defRPr sz="1400" i="1" kern="1200">
        <a:solidFill>
          <a:schemeClr val="bg1"/>
        </a:solidFill>
        <a:latin typeface="Times New Roman" pitchFamily="18" charset="0"/>
        <a:ea typeface="+mn-ea"/>
        <a:cs typeface="Arial" charset="0"/>
      </a:defRPr>
    </a:lvl6pPr>
    <a:lvl7pPr marL="2743200" algn="l" defTabSz="914400" rtl="0" eaLnBrk="1" latinLnBrk="0" hangingPunct="1">
      <a:defRPr sz="1400" i="1" kern="1200">
        <a:solidFill>
          <a:schemeClr val="bg1"/>
        </a:solidFill>
        <a:latin typeface="Times New Roman" pitchFamily="18" charset="0"/>
        <a:ea typeface="+mn-ea"/>
        <a:cs typeface="Arial" charset="0"/>
      </a:defRPr>
    </a:lvl7pPr>
    <a:lvl8pPr marL="3200400" algn="l" defTabSz="914400" rtl="0" eaLnBrk="1" latinLnBrk="0" hangingPunct="1">
      <a:defRPr sz="1400" i="1" kern="1200">
        <a:solidFill>
          <a:schemeClr val="bg1"/>
        </a:solidFill>
        <a:latin typeface="Times New Roman" pitchFamily="18" charset="0"/>
        <a:ea typeface="+mn-ea"/>
        <a:cs typeface="Arial" charset="0"/>
      </a:defRPr>
    </a:lvl8pPr>
    <a:lvl9pPr marL="3657600" algn="l" defTabSz="914400" rtl="0" eaLnBrk="1" latinLnBrk="0" hangingPunct="1">
      <a:defRPr sz="1400" i="1" kern="1200">
        <a:solidFill>
          <a:schemeClr val="bg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66CCFF"/>
    <a:srgbClr val="022A6A"/>
    <a:srgbClr val="001D58"/>
    <a:srgbClr val="003399"/>
    <a:srgbClr val="03378B"/>
    <a:srgbClr val="3366FF"/>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099" autoAdjust="0"/>
    <p:restoredTop sz="94624" autoAdjust="0"/>
  </p:normalViewPr>
  <p:slideViewPr>
    <p:cSldViewPr>
      <p:cViewPr>
        <p:scale>
          <a:sx n="70" d="100"/>
          <a:sy n="70" d="100"/>
        </p:scale>
        <p:origin x="-1152" y="-90"/>
      </p:cViewPr>
      <p:guideLst>
        <p:guide orient="horz" pos="2160"/>
        <p:guide pos="2880"/>
      </p:guideLst>
    </p:cSldViewPr>
  </p:slideViewPr>
  <p:outlineViewPr>
    <p:cViewPr>
      <p:scale>
        <a:sx n="33" d="100"/>
        <a:sy n="33" d="100"/>
      </p:scale>
      <p:origin x="0" y="288"/>
    </p:cViewPr>
  </p:outlineViewPr>
  <p:notesTextViewPr>
    <p:cViewPr>
      <p:scale>
        <a:sx n="100" d="100"/>
        <a:sy n="100" d="100"/>
      </p:scale>
      <p:origin x="0" y="0"/>
    </p:cViewPr>
  </p:notesTextViewPr>
  <p:sorterViewPr>
    <p:cViewPr>
      <p:scale>
        <a:sx n="100" d="100"/>
        <a:sy n="100" d="100"/>
      </p:scale>
      <p:origin x="0" y="2598"/>
    </p:cViewPr>
  </p:sorter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1" Type="http://schemas.openxmlformats.org/officeDocument/2006/relationships/image" Target="../media/image7.jpeg"/></Relationships>
</file>

<file path=ppt/diagrams/_rels/data2.xml.rels><?xml version="1.0" encoding="UTF-8" standalone="yes"?>
<Relationships xmlns="http://schemas.openxmlformats.org/package/2006/relationships"><Relationship Id="rId1" Type="http://schemas.openxmlformats.org/officeDocument/2006/relationships/image" Target="../media/image9.jpeg"/></Relationships>
</file>

<file path=ppt/diagrams/_rels/data3.xml.rels><?xml version="1.0" encoding="UTF-8" standalone="yes"?>
<Relationships xmlns="http://schemas.openxmlformats.org/package/2006/relationships"><Relationship Id="rId1" Type="http://schemas.openxmlformats.org/officeDocument/2006/relationships/image" Target="../media/image11.jpeg"/></Relationships>
</file>

<file path=ppt/diagrams/_rels/data4.xml.rels><?xml version="1.0" encoding="UTF-8" standalone="yes"?>
<Relationships xmlns="http://schemas.openxmlformats.org/package/2006/relationships"><Relationship Id="rId1" Type="http://schemas.openxmlformats.org/officeDocument/2006/relationships/image" Target="../media/image9.jpeg"/></Relationships>
</file>

<file path=ppt/diagrams/_rels/data5.xml.rels><?xml version="1.0" encoding="UTF-8" standalone="yes"?>
<Relationships xmlns="http://schemas.openxmlformats.org/package/2006/relationships"><Relationship Id="rId1" Type="http://schemas.openxmlformats.org/officeDocument/2006/relationships/image" Target="../media/image9.jpeg"/></Relationships>
</file>

<file path=ppt/diagrams/_rels/data6.xml.rels><?xml version="1.0" encoding="UTF-8" standalone="yes"?>
<Relationships xmlns="http://schemas.openxmlformats.org/package/2006/relationships"><Relationship Id="rId1" Type="http://schemas.openxmlformats.org/officeDocument/2006/relationships/image" Target="../media/image9.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7.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9.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67862B-444F-4DA7-BF9F-B48CDA5B4D43}" type="doc">
      <dgm:prSet loTypeId="urn:microsoft.com/office/officeart/2005/8/layout/vList3#1" loCatId="list" qsTypeId="urn:microsoft.com/office/officeart/2005/8/quickstyle/simple1" qsCatId="simple" csTypeId="urn:microsoft.com/office/officeart/2005/8/colors/accent1_2" csCatId="accent1" phldr="1"/>
      <dgm:spPr/>
      <dgm:t>
        <a:bodyPr/>
        <a:lstStyle/>
        <a:p>
          <a:endParaRPr lang="en-US"/>
        </a:p>
      </dgm:t>
    </dgm:pt>
    <dgm:pt modelId="{3CECDE30-B83C-4B35-AC0E-F6F2B6077DD0}">
      <dgm:prSet/>
      <dgm:spPr>
        <a:solidFill>
          <a:srgbClr val="FF0000"/>
        </a:solidFill>
      </dgm:spPr>
      <dgm:t>
        <a:bodyPr/>
        <a:lstStyle/>
        <a:p>
          <a:pPr rtl="0"/>
          <a:r>
            <a:rPr lang="en-GB" b="0" i="0" baseline="0" dirty="0" smtClean="0">
              <a:latin typeface="Times New Roman" pitchFamily="18" charset="0"/>
              <a:cs typeface="Times New Roman" pitchFamily="18" charset="0"/>
            </a:rPr>
            <a:t>Naidoo, J. &amp; Willis, J. 2001. </a:t>
          </a:r>
          <a:r>
            <a:rPr lang="en-GB" b="0" i="1" baseline="0" dirty="0" smtClean="0">
              <a:latin typeface="Times New Roman" pitchFamily="18" charset="0"/>
              <a:cs typeface="Times New Roman" pitchFamily="18" charset="0"/>
            </a:rPr>
            <a:t>Health studies: an introduction</a:t>
          </a:r>
          <a:r>
            <a:rPr lang="en-GB" b="0" i="0" baseline="0" dirty="0" smtClean="0">
              <a:latin typeface="Times New Roman" pitchFamily="18" charset="0"/>
              <a:cs typeface="Times New Roman" pitchFamily="18" charset="0"/>
            </a:rPr>
            <a:t>. Basingstoke: Palgrave.</a:t>
          </a:r>
          <a:endParaRPr lang="en-GB" b="0" i="0" baseline="0" dirty="0">
            <a:latin typeface="Times New Roman" pitchFamily="18" charset="0"/>
            <a:cs typeface="Times New Roman" pitchFamily="18" charset="0"/>
          </a:endParaRPr>
        </a:p>
      </dgm:t>
    </dgm:pt>
    <dgm:pt modelId="{D2165AF1-6180-4107-86A1-D5B0F473DE13}" type="parTrans" cxnId="{191D666C-30B7-4A5C-96CB-435910AE28C5}">
      <dgm:prSet/>
      <dgm:spPr/>
      <dgm:t>
        <a:bodyPr/>
        <a:lstStyle/>
        <a:p>
          <a:endParaRPr lang="en-US"/>
        </a:p>
      </dgm:t>
    </dgm:pt>
    <dgm:pt modelId="{7B1FDB89-3D42-43F5-8D82-1363AC7C6F72}" type="sibTrans" cxnId="{191D666C-30B7-4A5C-96CB-435910AE28C5}">
      <dgm:prSet/>
      <dgm:spPr/>
      <dgm:t>
        <a:bodyPr/>
        <a:lstStyle/>
        <a:p>
          <a:endParaRPr lang="en-US"/>
        </a:p>
      </dgm:t>
    </dgm:pt>
    <dgm:pt modelId="{C772C051-63AC-468D-808B-4C74BBCB4ADA}" type="pres">
      <dgm:prSet presAssocID="{5667862B-444F-4DA7-BF9F-B48CDA5B4D43}" presName="linearFlow" presStyleCnt="0">
        <dgm:presLayoutVars>
          <dgm:dir/>
          <dgm:resizeHandles val="exact"/>
        </dgm:presLayoutVars>
      </dgm:prSet>
      <dgm:spPr/>
      <dgm:t>
        <a:bodyPr/>
        <a:lstStyle/>
        <a:p>
          <a:endParaRPr lang="en-US"/>
        </a:p>
      </dgm:t>
    </dgm:pt>
    <dgm:pt modelId="{9694E0BF-3833-4723-8C76-4DDEA87C4172}" type="pres">
      <dgm:prSet presAssocID="{3CECDE30-B83C-4B35-AC0E-F6F2B6077DD0}" presName="composite" presStyleCnt="0"/>
      <dgm:spPr/>
    </dgm:pt>
    <dgm:pt modelId="{3CED5414-7AA1-4FBA-87C0-F1FF2BDBEB0B}" type="pres">
      <dgm:prSet presAssocID="{3CECDE30-B83C-4B35-AC0E-F6F2B6077DD0}" presName="imgShp" presStyleLbl="fgImgPlace1" presStyleIdx="0" presStyleCnt="1" custLinFactX="300000" custLinFactNeighborX="326618" custLinFactNeighborY="-642"/>
      <dgm:spPr>
        <a:blipFill rotWithShape="0">
          <a:blip xmlns:r="http://schemas.openxmlformats.org/officeDocument/2006/relationships" r:embed="rId1"/>
          <a:stretch>
            <a:fillRect/>
          </a:stretch>
        </a:blipFill>
      </dgm:spPr>
    </dgm:pt>
    <dgm:pt modelId="{3235C887-13F7-4110-BE7C-C7E3972484A4}" type="pres">
      <dgm:prSet presAssocID="{3CECDE30-B83C-4B35-AC0E-F6F2B6077DD0}" presName="txShp" presStyleLbl="node1" presStyleIdx="0" presStyleCnt="1" custScaleX="126280" custLinFactNeighborX="-5005" custLinFactNeighborY="-642">
        <dgm:presLayoutVars>
          <dgm:bulletEnabled val="1"/>
        </dgm:presLayoutVars>
      </dgm:prSet>
      <dgm:spPr>
        <a:prstGeom prst="roundRect">
          <a:avLst/>
        </a:prstGeom>
      </dgm:spPr>
      <dgm:t>
        <a:bodyPr/>
        <a:lstStyle/>
        <a:p>
          <a:endParaRPr lang="en-US"/>
        </a:p>
      </dgm:t>
    </dgm:pt>
  </dgm:ptLst>
  <dgm:cxnLst>
    <dgm:cxn modelId="{191D666C-30B7-4A5C-96CB-435910AE28C5}" srcId="{5667862B-444F-4DA7-BF9F-B48CDA5B4D43}" destId="{3CECDE30-B83C-4B35-AC0E-F6F2B6077DD0}" srcOrd="0" destOrd="0" parTransId="{D2165AF1-6180-4107-86A1-D5B0F473DE13}" sibTransId="{7B1FDB89-3D42-43F5-8D82-1363AC7C6F72}"/>
    <dgm:cxn modelId="{B30CB063-EE4E-4A64-B5AB-2E0198A92227}" type="presOf" srcId="{5667862B-444F-4DA7-BF9F-B48CDA5B4D43}" destId="{C772C051-63AC-468D-808B-4C74BBCB4ADA}" srcOrd="0" destOrd="0" presId="urn:microsoft.com/office/officeart/2005/8/layout/vList3#1"/>
    <dgm:cxn modelId="{E8F73815-0703-4065-BF7C-5246ACA5ABCA}" type="presOf" srcId="{3CECDE30-B83C-4B35-AC0E-F6F2B6077DD0}" destId="{3235C887-13F7-4110-BE7C-C7E3972484A4}" srcOrd="0" destOrd="0" presId="urn:microsoft.com/office/officeart/2005/8/layout/vList3#1"/>
    <dgm:cxn modelId="{82FD9119-9788-4E81-A203-438098DA2C3D}" type="presParOf" srcId="{C772C051-63AC-468D-808B-4C74BBCB4ADA}" destId="{9694E0BF-3833-4723-8C76-4DDEA87C4172}" srcOrd="0" destOrd="0" presId="urn:microsoft.com/office/officeart/2005/8/layout/vList3#1"/>
    <dgm:cxn modelId="{73F45EB6-C220-4212-83EF-FE76173D27AB}" type="presParOf" srcId="{9694E0BF-3833-4723-8C76-4DDEA87C4172}" destId="{3CED5414-7AA1-4FBA-87C0-F1FF2BDBEB0B}" srcOrd="0" destOrd="0" presId="urn:microsoft.com/office/officeart/2005/8/layout/vList3#1"/>
    <dgm:cxn modelId="{3E19022E-78A0-4F8A-B047-B520AD5B5E35}" type="presParOf" srcId="{9694E0BF-3833-4723-8C76-4DDEA87C4172}" destId="{3235C887-13F7-4110-BE7C-C7E3972484A4}" srcOrd="1" destOrd="0"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67862B-444F-4DA7-BF9F-B48CDA5B4D43}" type="doc">
      <dgm:prSet loTypeId="urn:microsoft.com/office/officeart/2005/8/layout/vList3#2" loCatId="list" qsTypeId="urn:microsoft.com/office/officeart/2005/8/quickstyle/simple1" qsCatId="simple" csTypeId="urn:microsoft.com/office/officeart/2005/8/colors/accent1_2" csCatId="accent1" phldr="1"/>
      <dgm:spPr/>
      <dgm:t>
        <a:bodyPr/>
        <a:lstStyle/>
        <a:p>
          <a:endParaRPr lang="en-US"/>
        </a:p>
      </dgm:t>
    </dgm:pt>
    <dgm:pt modelId="{3CECDE30-B83C-4B35-AC0E-F6F2B6077DD0}">
      <dgm:prSet custT="1"/>
      <dgm:spPr>
        <a:solidFill>
          <a:srgbClr val="FF0000"/>
        </a:solidFill>
      </dgm:spPr>
      <dgm:t>
        <a:bodyPr/>
        <a:lstStyle/>
        <a:p>
          <a:pPr rtl="0"/>
          <a:r>
            <a:rPr lang="en-GB" sz="2200" b="0" dirty="0" smtClean="0">
              <a:latin typeface="Times New Roman" pitchFamily="18" charset="0"/>
              <a:cs typeface="Times New Roman" pitchFamily="18" charset="0"/>
            </a:rPr>
            <a:t>Kelly, C. &amp; Lynes, D. (2008) </a:t>
          </a:r>
          <a:r>
            <a:rPr lang="en-GB" sz="2200" b="0" i="0" dirty="0" smtClean="0">
              <a:latin typeface="Times New Roman" pitchFamily="18" charset="0"/>
              <a:cs typeface="Times New Roman" pitchFamily="18" charset="0"/>
            </a:rPr>
            <a:t>Psychological effects of chronic lung disease</a:t>
          </a:r>
          <a:r>
            <a:rPr lang="en-GB" sz="2200" b="0" dirty="0" smtClean="0">
              <a:latin typeface="Times New Roman" pitchFamily="18" charset="0"/>
              <a:cs typeface="Times New Roman" pitchFamily="18" charset="0"/>
            </a:rPr>
            <a:t>. </a:t>
          </a:r>
          <a:r>
            <a:rPr lang="en-GB" sz="2200" b="0" i="1" dirty="0" smtClean="0">
              <a:latin typeface="Times New Roman" pitchFamily="18" charset="0"/>
              <a:cs typeface="Times New Roman" pitchFamily="18" charset="0"/>
            </a:rPr>
            <a:t>Nursing Times.</a:t>
          </a:r>
          <a:r>
            <a:rPr lang="en-GB" sz="2200" b="0" dirty="0" smtClean="0">
              <a:latin typeface="Times New Roman" pitchFamily="18" charset="0"/>
              <a:cs typeface="Times New Roman" pitchFamily="18" charset="0"/>
            </a:rPr>
            <a:t> </a:t>
          </a:r>
          <a:r>
            <a:rPr lang="en-GB" sz="2200" b="1" dirty="0" smtClean="0">
              <a:latin typeface="Times New Roman" pitchFamily="18" charset="0"/>
              <a:cs typeface="Times New Roman" pitchFamily="18" charset="0"/>
            </a:rPr>
            <a:t>104</a:t>
          </a:r>
          <a:r>
            <a:rPr lang="en-GB" sz="2200" b="0" dirty="0" smtClean="0">
              <a:latin typeface="Times New Roman" pitchFamily="18" charset="0"/>
              <a:cs typeface="Times New Roman" pitchFamily="18" charset="0"/>
            </a:rPr>
            <a:t>(47), pp.82-85. </a:t>
          </a:r>
          <a:endParaRPr lang="en-GB" sz="2200" b="0" i="0" baseline="0" dirty="0">
            <a:latin typeface="Times New Roman" pitchFamily="18" charset="0"/>
            <a:cs typeface="Times New Roman" pitchFamily="18" charset="0"/>
          </a:endParaRPr>
        </a:p>
      </dgm:t>
    </dgm:pt>
    <dgm:pt modelId="{D2165AF1-6180-4107-86A1-D5B0F473DE13}" type="parTrans" cxnId="{191D666C-30B7-4A5C-96CB-435910AE28C5}">
      <dgm:prSet/>
      <dgm:spPr/>
      <dgm:t>
        <a:bodyPr/>
        <a:lstStyle/>
        <a:p>
          <a:endParaRPr lang="en-US"/>
        </a:p>
      </dgm:t>
    </dgm:pt>
    <dgm:pt modelId="{7B1FDB89-3D42-43F5-8D82-1363AC7C6F72}" type="sibTrans" cxnId="{191D666C-30B7-4A5C-96CB-435910AE28C5}">
      <dgm:prSet/>
      <dgm:spPr/>
      <dgm:t>
        <a:bodyPr/>
        <a:lstStyle/>
        <a:p>
          <a:endParaRPr lang="en-US"/>
        </a:p>
      </dgm:t>
    </dgm:pt>
    <dgm:pt modelId="{C772C051-63AC-468D-808B-4C74BBCB4ADA}" type="pres">
      <dgm:prSet presAssocID="{5667862B-444F-4DA7-BF9F-B48CDA5B4D43}" presName="linearFlow" presStyleCnt="0">
        <dgm:presLayoutVars>
          <dgm:dir/>
          <dgm:resizeHandles val="exact"/>
        </dgm:presLayoutVars>
      </dgm:prSet>
      <dgm:spPr/>
      <dgm:t>
        <a:bodyPr/>
        <a:lstStyle/>
        <a:p>
          <a:endParaRPr lang="en-US"/>
        </a:p>
      </dgm:t>
    </dgm:pt>
    <dgm:pt modelId="{9694E0BF-3833-4723-8C76-4DDEA87C4172}" type="pres">
      <dgm:prSet presAssocID="{3CECDE30-B83C-4B35-AC0E-F6F2B6077DD0}" presName="composite" presStyleCnt="0"/>
      <dgm:spPr/>
    </dgm:pt>
    <dgm:pt modelId="{3CED5414-7AA1-4FBA-87C0-F1FF2BDBEB0B}" type="pres">
      <dgm:prSet presAssocID="{3CECDE30-B83C-4B35-AC0E-F6F2B6077DD0}" presName="imgShp" presStyleLbl="fgImgPlace1" presStyleIdx="0" presStyleCnt="1" custLinFactX="200000" custLinFactNeighborX="241470"/>
      <dgm:spPr>
        <a:blipFill rotWithShape="0">
          <a:blip xmlns:r="http://schemas.openxmlformats.org/officeDocument/2006/relationships" r:embed="rId1"/>
          <a:stretch>
            <a:fillRect/>
          </a:stretch>
        </a:blipFill>
      </dgm:spPr>
    </dgm:pt>
    <dgm:pt modelId="{3235C887-13F7-4110-BE7C-C7E3972484A4}" type="pres">
      <dgm:prSet presAssocID="{3CECDE30-B83C-4B35-AC0E-F6F2B6077DD0}" presName="txShp" presStyleLbl="node1" presStyleIdx="0" presStyleCnt="1" custScaleX="126280" custLinFactNeighborX="-10544" custLinFactNeighborY="-49">
        <dgm:presLayoutVars>
          <dgm:bulletEnabled val="1"/>
        </dgm:presLayoutVars>
      </dgm:prSet>
      <dgm:spPr>
        <a:prstGeom prst="roundRect">
          <a:avLst/>
        </a:prstGeom>
      </dgm:spPr>
      <dgm:t>
        <a:bodyPr/>
        <a:lstStyle/>
        <a:p>
          <a:endParaRPr lang="en-US"/>
        </a:p>
      </dgm:t>
    </dgm:pt>
  </dgm:ptLst>
  <dgm:cxnLst>
    <dgm:cxn modelId="{320358F6-D42D-4220-8826-E70B527E623A}" type="presOf" srcId="{3CECDE30-B83C-4B35-AC0E-F6F2B6077DD0}" destId="{3235C887-13F7-4110-BE7C-C7E3972484A4}" srcOrd="0" destOrd="0" presId="urn:microsoft.com/office/officeart/2005/8/layout/vList3#2"/>
    <dgm:cxn modelId="{191D666C-30B7-4A5C-96CB-435910AE28C5}" srcId="{5667862B-444F-4DA7-BF9F-B48CDA5B4D43}" destId="{3CECDE30-B83C-4B35-AC0E-F6F2B6077DD0}" srcOrd="0" destOrd="0" parTransId="{D2165AF1-6180-4107-86A1-D5B0F473DE13}" sibTransId="{7B1FDB89-3D42-43F5-8D82-1363AC7C6F72}"/>
    <dgm:cxn modelId="{768206C7-4C4D-4D63-A6EA-766556969CC5}" type="presOf" srcId="{5667862B-444F-4DA7-BF9F-B48CDA5B4D43}" destId="{C772C051-63AC-468D-808B-4C74BBCB4ADA}" srcOrd="0" destOrd="0" presId="urn:microsoft.com/office/officeart/2005/8/layout/vList3#2"/>
    <dgm:cxn modelId="{05CC17D1-84D4-4DE0-A8AC-5B5642812073}" type="presParOf" srcId="{C772C051-63AC-468D-808B-4C74BBCB4ADA}" destId="{9694E0BF-3833-4723-8C76-4DDEA87C4172}" srcOrd="0" destOrd="0" presId="urn:microsoft.com/office/officeart/2005/8/layout/vList3#2"/>
    <dgm:cxn modelId="{EB62EF85-AB66-449A-AF6D-C26A1B4AAFCB}" type="presParOf" srcId="{9694E0BF-3833-4723-8C76-4DDEA87C4172}" destId="{3CED5414-7AA1-4FBA-87C0-F1FF2BDBEB0B}" srcOrd="0" destOrd="0" presId="urn:microsoft.com/office/officeart/2005/8/layout/vList3#2"/>
    <dgm:cxn modelId="{0D534F08-582F-4575-B13F-C6547A29887C}" type="presParOf" srcId="{9694E0BF-3833-4723-8C76-4DDEA87C4172}" destId="{3235C887-13F7-4110-BE7C-C7E3972484A4}" srcOrd="1" destOrd="0" presId="urn:microsoft.com/office/officeart/2005/8/layout/vList3#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667862B-444F-4DA7-BF9F-B48CDA5B4D43}" type="doc">
      <dgm:prSet loTypeId="urn:microsoft.com/office/officeart/2005/8/layout/vList3#3" loCatId="list" qsTypeId="urn:microsoft.com/office/officeart/2005/8/quickstyle/simple1" qsCatId="simple" csTypeId="urn:microsoft.com/office/officeart/2005/8/colors/accent1_2" csCatId="accent1" phldr="1"/>
      <dgm:spPr/>
      <dgm:t>
        <a:bodyPr/>
        <a:lstStyle/>
        <a:p>
          <a:endParaRPr lang="en-US"/>
        </a:p>
      </dgm:t>
    </dgm:pt>
    <dgm:pt modelId="{3CECDE30-B83C-4B35-AC0E-F6F2B6077DD0}">
      <dgm:prSet custT="1"/>
      <dgm:spPr>
        <a:solidFill>
          <a:srgbClr val="FF0000"/>
        </a:solidFill>
      </dgm:spPr>
      <dgm:t>
        <a:bodyPr/>
        <a:lstStyle/>
        <a:p>
          <a:pPr rtl="0"/>
          <a:r>
            <a:rPr lang="en-GB" sz="1600" dirty="0" smtClean="0"/>
            <a:t>Department for Children, Schools and Families. 2009. Background to every child matters. </a:t>
          </a:r>
          <a:r>
            <a:rPr lang="en-GB" sz="1600" i="1" dirty="0" smtClean="0"/>
            <a:t>Every Child Matters</a:t>
          </a:r>
          <a:r>
            <a:rPr lang="en-GB" sz="1600" dirty="0" smtClean="0"/>
            <a:t> [Online]. Available at </a:t>
          </a:r>
          <a:r>
            <a:rPr lang="en-GB" sz="1600" dirty="0" smtClean="0">
              <a:solidFill>
                <a:schemeClr val="bg1"/>
              </a:solidFill>
            </a:rPr>
            <a:t>http://www.dcsf.gov.uk/everychildmatters/about/background/background</a:t>
          </a:r>
          <a:r>
            <a:rPr lang="en-GB" sz="1600" dirty="0" smtClean="0"/>
            <a:t>. Accessed on 18</a:t>
          </a:r>
          <a:r>
            <a:rPr lang="en-GB" sz="1600" baseline="30000" dirty="0" smtClean="0"/>
            <a:t>th</a:t>
          </a:r>
          <a:r>
            <a:rPr lang="en-GB" sz="1600" dirty="0" smtClean="0"/>
            <a:t> February 2010, 11:10pm.</a:t>
          </a:r>
          <a:endParaRPr lang="en-GB" sz="1600" b="0" i="0" baseline="0" dirty="0"/>
        </a:p>
      </dgm:t>
    </dgm:pt>
    <dgm:pt modelId="{D2165AF1-6180-4107-86A1-D5B0F473DE13}" type="parTrans" cxnId="{191D666C-30B7-4A5C-96CB-435910AE28C5}">
      <dgm:prSet/>
      <dgm:spPr/>
      <dgm:t>
        <a:bodyPr/>
        <a:lstStyle/>
        <a:p>
          <a:endParaRPr lang="en-US"/>
        </a:p>
      </dgm:t>
    </dgm:pt>
    <dgm:pt modelId="{7B1FDB89-3D42-43F5-8D82-1363AC7C6F72}" type="sibTrans" cxnId="{191D666C-30B7-4A5C-96CB-435910AE28C5}">
      <dgm:prSet/>
      <dgm:spPr/>
      <dgm:t>
        <a:bodyPr/>
        <a:lstStyle/>
        <a:p>
          <a:endParaRPr lang="en-US"/>
        </a:p>
      </dgm:t>
    </dgm:pt>
    <dgm:pt modelId="{C772C051-63AC-468D-808B-4C74BBCB4ADA}" type="pres">
      <dgm:prSet presAssocID="{5667862B-444F-4DA7-BF9F-B48CDA5B4D43}" presName="linearFlow" presStyleCnt="0">
        <dgm:presLayoutVars>
          <dgm:dir/>
          <dgm:resizeHandles val="exact"/>
        </dgm:presLayoutVars>
      </dgm:prSet>
      <dgm:spPr/>
      <dgm:t>
        <a:bodyPr/>
        <a:lstStyle/>
        <a:p>
          <a:endParaRPr lang="en-US"/>
        </a:p>
      </dgm:t>
    </dgm:pt>
    <dgm:pt modelId="{9694E0BF-3833-4723-8C76-4DDEA87C4172}" type="pres">
      <dgm:prSet presAssocID="{3CECDE30-B83C-4B35-AC0E-F6F2B6077DD0}" presName="composite" presStyleCnt="0"/>
      <dgm:spPr/>
    </dgm:pt>
    <dgm:pt modelId="{3CED5414-7AA1-4FBA-87C0-F1FF2BDBEB0B}" type="pres">
      <dgm:prSet presAssocID="{3CECDE30-B83C-4B35-AC0E-F6F2B6077DD0}" presName="imgShp" presStyleLbl="fgImgPlace1" presStyleIdx="0" presStyleCnt="1" custLinFactX="218656" custLinFactNeighborX="300000" custLinFactNeighborY="-49"/>
      <dgm:spPr>
        <a:blipFill rotWithShape="0">
          <a:blip xmlns:r="http://schemas.openxmlformats.org/officeDocument/2006/relationships" r:embed="rId1"/>
          <a:stretch>
            <a:fillRect/>
          </a:stretch>
        </a:blipFill>
      </dgm:spPr>
    </dgm:pt>
    <dgm:pt modelId="{3235C887-13F7-4110-BE7C-C7E3972484A4}" type="pres">
      <dgm:prSet presAssocID="{3CECDE30-B83C-4B35-AC0E-F6F2B6077DD0}" presName="txShp" presStyleLbl="node1" presStyleIdx="0" presStyleCnt="1" custScaleX="129288" custLinFactNeighborX="-10544" custLinFactNeighborY="-49">
        <dgm:presLayoutVars>
          <dgm:bulletEnabled val="1"/>
        </dgm:presLayoutVars>
      </dgm:prSet>
      <dgm:spPr>
        <a:prstGeom prst="roundRect">
          <a:avLst/>
        </a:prstGeom>
      </dgm:spPr>
      <dgm:t>
        <a:bodyPr/>
        <a:lstStyle/>
        <a:p>
          <a:endParaRPr lang="en-US"/>
        </a:p>
      </dgm:t>
    </dgm:pt>
  </dgm:ptLst>
  <dgm:cxnLst>
    <dgm:cxn modelId="{A75774A2-1509-475C-8AF4-769C6D5E28B1}" type="presOf" srcId="{3CECDE30-B83C-4B35-AC0E-F6F2B6077DD0}" destId="{3235C887-13F7-4110-BE7C-C7E3972484A4}" srcOrd="0" destOrd="0" presId="urn:microsoft.com/office/officeart/2005/8/layout/vList3#3"/>
    <dgm:cxn modelId="{191D666C-30B7-4A5C-96CB-435910AE28C5}" srcId="{5667862B-444F-4DA7-BF9F-B48CDA5B4D43}" destId="{3CECDE30-B83C-4B35-AC0E-F6F2B6077DD0}" srcOrd="0" destOrd="0" parTransId="{D2165AF1-6180-4107-86A1-D5B0F473DE13}" sibTransId="{7B1FDB89-3D42-43F5-8D82-1363AC7C6F72}"/>
    <dgm:cxn modelId="{421530E5-C7D2-484D-BA6B-28D2CCB7233B}" type="presOf" srcId="{5667862B-444F-4DA7-BF9F-B48CDA5B4D43}" destId="{C772C051-63AC-468D-808B-4C74BBCB4ADA}" srcOrd="0" destOrd="0" presId="urn:microsoft.com/office/officeart/2005/8/layout/vList3#3"/>
    <dgm:cxn modelId="{0EF9B175-366A-438F-886D-83DC4023CA4B}" type="presParOf" srcId="{C772C051-63AC-468D-808B-4C74BBCB4ADA}" destId="{9694E0BF-3833-4723-8C76-4DDEA87C4172}" srcOrd="0" destOrd="0" presId="urn:microsoft.com/office/officeart/2005/8/layout/vList3#3"/>
    <dgm:cxn modelId="{740ABE47-50B7-49E7-B159-4A88CC02F4B2}" type="presParOf" srcId="{9694E0BF-3833-4723-8C76-4DDEA87C4172}" destId="{3CED5414-7AA1-4FBA-87C0-F1FF2BDBEB0B}" srcOrd="0" destOrd="0" presId="urn:microsoft.com/office/officeart/2005/8/layout/vList3#3"/>
    <dgm:cxn modelId="{107A328A-4385-4D50-8336-1FE4CE67AF59}" type="presParOf" srcId="{9694E0BF-3833-4723-8C76-4DDEA87C4172}" destId="{3235C887-13F7-4110-BE7C-C7E3972484A4}" srcOrd="1" destOrd="0" presId="urn:microsoft.com/office/officeart/2005/8/layout/vList3#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667862B-444F-4DA7-BF9F-B48CDA5B4D43}" type="doc">
      <dgm:prSet loTypeId="urn:microsoft.com/office/officeart/2005/8/layout/vList3#4" loCatId="list" qsTypeId="urn:microsoft.com/office/officeart/2005/8/quickstyle/simple1" qsCatId="simple" csTypeId="urn:microsoft.com/office/officeart/2005/8/colors/accent1_2" csCatId="accent1" phldr="1"/>
      <dgm:spPr/>
      <dgm:t>
        <a:bodyPr/>
        <a:lstStyle/>
        <a:p>
          <a:endParaRPr lang="en-US"/>
        </a:p>
      </dgm:t>
    </dgm:pt>
    <dgm:pt modelId="{3CECDE30-B83C-4B35-AC0E-F6F2B6077DD0}">
      <dgm:prSet custT="1"/>
      <dgm:spPr>
        <a:solidFill>
          <a:srgbClr val="FF0000"/>
        </a:solidFill>
      </dgm:spPr>
      <dgm:t>
        <a:bodyPr/>
        <a:lstStyle/>
        <a:p>
          <a:pPr rtl="0"/>
          <a:r>
            <a:rPr lang="en-US" sz="2000" dirty="0" smtClean="0">
              <a:latin typeface="Times New Roman" pitchFamily="18" charset="0"/>
              <a:cs typeface="Times New Roman" pitchFamily="18" charset="0"/>
            </a:rPr>
            <a:t>Simpson, L. 1997. ‘Tasmania’s railway goes private’, </a:t>
          </a:r>
          <a:r>
            <a:rPr lang="en-US" sz="2000" i="1" dirty="0" smtClean="0">
              <a:latin typeface="Times New Roman" pitchFamily="18" charset="0"/>
              <a:cs typeface="Times New Roman" pitchFamily="18" charset="0"/>
            </a:rPr>
            <a:t>Australian Financial Review</a:t>
          </a:r>
          <a:r>
            <a:rPr lang="en-US" sz="2000" dirty="0" smtClean="0">
              <a:latin typeface="Times New Roman" pitchFamily="18" charset="0"/>
              <a:cs typeface="Times New Roman" pitchFamily="18" charset="0"/>
            </a:rPr>
            <a:t>, 13 October, p. 10.</a:t>
          </a:r>
          <a:endParaRPr lang="en-GB" sz="2000" b="0" i="0" baseline="0" dirty="0">
            <a:latin typeface="Times New Roman" pitchFamily="18" charset="0"/>
            <a:cs typeface="Times New Roman" pitchFamily="18" charset="0"/>
          </a:endParaRPr>
        </a:p>
      </dgm:t>
    </dgm:pt>
    <dgm:pt modelId="{D2165AF1-6180-4107-86A1-D5B0F473DE13}" type="parTrans" cxnId="{191D666C-30B7-4A5C-96CB-435910AE28C5}">
      <dgm:prSet/>
      <dgm:spPr/>
      <dgm:t>
        <a:bodyPr/>
        <a:lstStyle/>
        <a:p>
          <a:endParaRPr lang="en-US"/>
        </a:p>
      </dgm:t>
    </dgm:pt>
    <dgm:pt modelId="{7B1FDB89-3D42-43F5-8D82-1363AC7C6F72}" type="sibTrans" cxnId="{191D666C-30B7-4A5C-96CB-435910AE28C5}">
      <dgm:prSet/>
      <dgm:spPr/>
      <dgm:t>
        <a:bodyPr/>
        <a:lstStyle/>
        <a:p>
          <a:endParaRPr lang="en-US"/>
        </a:p>
      </dgm:t>
    </dgm:pt>
    <dgm:pt modelId="{C772C051-63AC-468D-808B-4C74BBCB4ADA}" type="pres">
      <dgm:prSet presAssocID="{5667862B-444F-4DA7-BF9F-B48CDA5B4D43}" presName="linearFlow" presStyleCnt="0">
        <dgm:presLayoutVars>
          <dgm:dir/>
          <dgm:resizeHandles val="exact"/>
        </dgm:presLayoutVars>
      </dgm:prSet>
      <dgm:spPr/>
      <dgm:t>
        <a:bodyPr/>
        <a:lstStyle/>
        <a:p>
          <a:endParaRPr lang="en-US"/>
        </a:p>
      </dgm:t>
    </dgm:pt>
    <dgm:pt modelId="{9694E0BF-3833-4723-8C76-4DDEA87C4172}" type="pres">
      <dgm:prSet presAssocID="{3CECDE30-B83C-4B35-AC0E-F6F2B6077DD0}" presName="composite" presStyleCnt="0"/>
      <dgm:spPr/>
    </dgm:pt>
    <dgm:pt modelId="{3CED5414-7AA1-4FBA-87C0-F1FF2BDBEB0B}" type="pres">
      <dgm:prSet presAssocID="{3CECDE30-B83C-4B35-AC0E-F6F2B6077DD0}" presName="imgShp" presStyleLbl="fgImgPlace1" presStyleIdx="0" presStyleCnt="1" custLinFactX="200000" custLinFactNeighborX="241470"/>
      <dgm:spPr>
        <a:blipFill rotWithShape="0">
          <a:blip xmlns:r="http://schemas.openxmlformats.org/officeDocument/2006/relationships" r:embed="rId1"/>
          <a:stretch>
            <a:fillRect/>
          </a:stretch>
        </a:blipFill>
      </dgm:spPr>
    </dgm:pt>
    <dgm:pt modelId="{3235C887-13F7-4110-BE7C-C7E3972484A4}" type="pres">
      <dgm:prSet presAssocID="{3CECDE30-B83C-4B35-AC0E-F6F2B6077DD0}" presName="txShp" presStyleLbl="node1" presStyleIdx="0" presStyleCnt="1" custScaleX="126280" custLinFactNeighborX="-10544" custLinFactNeighborY="-49">
        <dgm:presLayoutVars>
          <dgm:bulletEnabled val="1"/>
        </dgm:presLayoutVars>
      </dgm:prSet>
      <dgm:spPr>
        <a:prstGeom prst="roundRect">
          <a:avLst/>
        </a:prstGeom>
      </dgm:spPr>
      <dgm:t>
        <a:bodyPr/>
        <a:lstStyle/>
        <a:p>
          <a:endParaRPr lang="en-US"/>
        </a:p>
      </dgm:t>
    </dgm:pt>
  </dgm:ptLst>
  <dgm:cxnLst>
    <dgm:cxn modelId="{A180F760-4DE7-4D12-AB73-D5BE30D2F144}" type="presOf" srcId="{5667862B-444F-4DA7-BF9F-B48CDA5B4D43}" destId="{C772C051-63AC-468D-808B-4C74BBCB4ADA}" srcOrd="0" destOrd="0" presId="urn:microsoft.com/office/officeart/2005/8/layout/vList3#4"/>
    <dgm:cxn modelId="{70DA0F2E-B3D2-47D0-B561-7514110ABC71}" type="presOf" srcId="{3CECDE30-B83C-4B35-AC0E-F6F2B6077DD0}" destId="{3235C887-13F7-4110-BE7C-C7E3972484A4}" srcOrd="0" destOrd="0" presId="urn:microsoft.com/office/officeart/2005/8/layout/vList3#4"/>
    <dgm:cxn modelId="{191D666C-30B7-4A5C-96CB-435910AE28C5}" srcId="{5667862B-444F-4DA7-BF9F-B48CDA5B4D43}" destId="{3CECDE30-B83C-4B35-AC0E-F6F2B6077DD0}" srcOrd="0" destOrd="0" parTransId="{D2165AF1-6180-4107-86A1-D5B0F473DE13}" sibTransId="{7B1FDB89-3D42-43F5-8D82-1363AC7C6F72}"/>
    <dgm:cxn modelId="{BCD96ED7-728F-41BF-BD62-0EFA5D5C1468}" type="presParOf" srcId="{C772C051-63AC-468D-808B-4C74BBCB4ADA}" destId="{9694E0BF-3833-4723-8C76-4DDEA87C4172}" srcOrd="0" destOrd="0" presId="urn:microsoft.com/office/officeart/2005/8/layout/vList3#4"/>
    <dgm:cxn modelId="{11B51BEE-97E6-45A3-B5EA-7526C5CBF7CF}" type="presParOf" srcId="{9694E0BF-3833-4723-8C76-4DDEA87C4172}" destId="{3CED5414-7AA1-4FBA-87C0-F1FF2BDBEB0B}" srcOrd="0" destOrd="0" presId="urn:microsoft.com/office/officeart/2005/8/layout/vList3#4"/>
    <dgm:cxn modelId="{B0B96A54-D4DD-4B6B-90B1-5E1EB9811280}" type="presParOf" srcId="{9694E0BF-3833-4723-8C76-4DDEA87C4172}" destId="{3235C887-13F7-4110-BE7C-C7E3972484A4}" srcOrd="1" destOrd="0" presId="urn:microsoft.com/office/officeart/2005/8/layout/vList3#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667862B-444F-4DA7-BF9F-B48CDA5B4D43}" type="doc">
      <dgm:prSet loTypeId="urn:microsoft.com/office/officeart/2005/8/layout/vList3#5" loCatId="list" qsTypeId="urn:microsoft.com/office/officeart/2005/8/quickstyle/simple1" qsCatId="simple" csTypeId="urn:microsoft.com/office/officeart/2005/8/colors/accent1_2" csCatId="accent1" phldr="1"/>
      <dgm:spPr/>
      <dgm:t>
        <a:bodyPr/>
        <a:lstStyle/>
        <a:p>
          <a:endParaRPr lang="en-US"/>
        </a:p>
      </dgm:t>
    </dgm:pt>
    <dgm:pt modelId="{3CECDE30-B83C-4B35-AC0E-F6F2B6077DD0}">
      <dgm:prSet custT="1"/>
      <dgm:spPr>
        <a:solidFill>
          <a:srgbClr val="FF0000"/>
        </a:solidFill>
      </dgm:spPr>
      <dgm:t>
        <a:bodyPr/>
        <a:lstStyle/>
        <a:p>
          <a:pPr rtl="0"/>
          <a:r>
            <a:rPr lang="en-US" sz="2000" dirty="0" smtClean="0"/>
            <a:t>Collins, M. 2010. </a:t>
          </a:r>
          <a:r>
            <a:rPr lang="en-US" sz="2000" i="1" dirty="0" smtClean="0"/>
            <a:t>ED1441 Information technologies in education:</a:t>
          </a:r>
          <a:r>
            <a:rPr lang="en-US" sz="2000" dirty="0" smtClean="0"/>
            <a:t>, James Cook University, Cairns.</a:t>
          </a:r>
          <a:endParaRPr lang="en-GB" sz="2000" b="0" i="0" baseline="0" dirty="0">
            <a:latin typeface="Times New Roman" pitchFamily="18" charset="0"/>
            <a:cs typeface="Times New Roman" pitchFamily="18" charset="0"/>
          </a:endParaRPr>
        </a:p>
      </dgm:t>
    </dgm:pt>
    <dgm:pt modelId="{D2165AF1-6180-4107-86A1-D5B0F473DE13}" type="parTrans" cxnId="{191D666C-30B7-4A5C-96CB-435910AE28C5}">
      <dgm:prSet/>
      <dgm:spPr/>
      <dgm:t>
        <a:bodyPr/>
        <a:lstStyle/>
        <a:p>
          <a:endParaRPr lang="en-US"/>
        </a:p>
      </dgm:t>
    </dgm:pt>
    <dgm:pt modelId="{7B1FDB89-3D42-43F5-8D82-1363AC7C6F72}" type="sibTrans" cxnId="{191D666C-30B7-4A5C-96CB-435910AE28C5}">
      <dgm:prSet/>
      <dgm:spPr/>
      <dgm:t>
        <a:bodyPr/>
        <a:lstStyle/>
        <a:p>
          <a:endParaRPr lang="en-US"/>
        </a:p>
      </dgm:t>
    </dgm:pt>
    <dgm:pt modelId="{C772C051-63AC-468D-808B-4C74BBCB4ADA}" type="pres">
      <dgm:prSet presAssocID="{5667862B-444F-4DA7-BF9F-B48CDA5B4D43}" presName="linearFlow" presStyleCnt="0">
        <dgm:presLayoutVars>
          <dgm:dir/>
          <dgm:resizeHandles val="exact"/>
        </dgm:presLayoutVars>
      </dgm:prSet>
      <dgm:spPr/>
      <dgm:t>
        <a:bodyPr/>
        <a:lstStyle/>
        <a:p>
          <a:endParaRPr lang="en-US"/>
        </a:p>
      </dgm:t>
    </dgm:pt>
    <dgm:pt modelId="{9694E0BF-3833-4723-8C76-4DDEA87C4172}" type="pres">
      <dgm:prSet presAssocID="{3CECDE30-B83C-4B35-AC0E-F6F2B6077DD0}" presName="composite" presStyleCnt="0"/>
      <dgm:spPr/>
    </dgm:pt>
    <dgm:pt modelId="{3CED5414-7AA1-4FBA-87C0-F1FF2BDBEB0B}" type="pres">
      <dgm:prSet presAssocID="{3CECDE30-B83C-4B35-AC0E-F6F2B6077DD0}" presName="imgShp" presStyleLbl="fgImgPlace1" presStyleIdx="0" presStyleCnt="1" custLinFactX="200000" custLinFactNeighborX="241470"/>
      <dgm:spPr>
        <a:blipFill rotWithShape="0">
          <a:blip xmlns:r="http://schemas.openxmlformats.org/officeDocument/2006/relationships" r:embed="rId1"/>
          <a:stretch>
            <a:fillRect/>
          </a:stretch>
        </a:blipFill>
      </dgm:spPr>
    </dgm:pt>
    <dgm:pt modelId="{3235C887-13F7-4110-BE7C-C7E3972484A4}" type="pres">
      <dgm:prSet presAssocID="{3CECDE30-B83C-4B35-AC0E-F6F2B6077DD0}" presName="txShp" presStyleLbl="node1" presStyleIdx="0" presStyleCnt="1" custScaleX="126280" custLinFactNeighborX="-10544" custLinFactNeighborY="-49">
        <dgm:presLayoutVars>
          <dgm:bulletEnabled val="1"/>
        </dgm:presLayoutVars>
      </dgm:prSet>
      <dgm:spPr>
        <a:prstGeom prst="roundRect">
          <a:avLst/>
        </a:prstGeom>
      </dgm:spPr>
      <dgm:t>
        <a:bodyPr/>
        <a:lstStyle/>
        <a:p>
          <a:endParaRPr lang="en-US"/>
        </a:p>
      </dgm:t>
    </dgm:pt>
  </dgm:ptLst>
  <dgm:cxnLst>
    <dgm:cxn modelId="{D2D23647-22D0-4670-901B-12A6FB437BE5}" type="presOf" srcId="{3CECDE30-B83C-4B35-AC0E-F6F2B6077DD0}" destId="{3235C887-13F7-4110-BE7C-C7E3972484A4}" srcOrd="0" destOrd="0" presId="urn:microsoft.com/office/officeart/2005/8/layout/vList3#5"/>
    <dgm:cxn modelId="{191D666C-30B7-4A5C-96CB-435910AE28C5}" srcId="{5667862B-444F-4DA7-BF9F-B48CDA5B4D43}" destId="{3CECDE30-B83C-4B35-AC0E-F6F2B6077DD0}" srcOrd="0" destOrd="0" parTransId="{D2165AF1-6180-4107-86A1-D5B0F473DE13}" sibTransId="{7B1FDB89-3D42-43F5-8D82-1363AC7C6F72}"/>
    <dgm:cxn modelId="{17E855F9-17D0-4050-B3B5-99453250A191}" type="presOf" srcId="{5667862B-444F-4DA7-BF9F-B48CDA5B4D43}" destId="{C772C051-63AC-468D-808B-4C74BBCB4ADA}" srcOrd="0" destOrd="0" presId="urn:microsoft.com/office/officeart/2005/8/layout/vList3#5"/>
    <dgm:cxn modelId="{22DA4E18-1E11-4196-B3D3-4E974803269B}" type="presParOf" srcId="{C772C051-63AC-468D-808B-4C74BBCB4ADA}" destId="{9694E0BF-3833-4723-8C76-4DDEA87C4172}" srcOrd="0" destOrd="0" presId="urn:microsoft.com/office/officeart/2005/8/layout/vList3#5"/>
    <dgm:cxn modelId="{6C319B3D-1D47-4296-A72F-013D14FA27B1}" type="presParOf" srcId="{9694E0BF-3833-4723-8C76-4DDEA87C4172}" destId="{3CED5414-7AA1-4FBA-87C0-F1FF2BDBEB0B}" srcOrd="0" destOrd="0" presId="urn:microsoft.com/office/officeart/2005/8/layout/vList3#5"/>
    <dgm:cxn modelId="{EF883BBD-FD4A-4ED1-86C1-CCBEBF03BF6E}" type="presParOf" srcId="{9694E0BF-3833-4723-8C76-4DDEA87C4172}" destId="{3235C887-13F7-4110-BE7C-C7E3972484A4}" srcOrd="1" destOrd="0" presId="urn:microsoft.com/office/officeart/2005/8/layout/vList3#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667862B-444F-4DA7-BF9F-B48CDA5B4D43}" type="doc">
      <dgm:prSet loTypeId="urn:microsoft.com/office/officeart/2005/8/layout/vList3#6" loCatId="list" qsTypeId="urn:microsoft.com/office/officeart/2005/8/quickstyle/simple1" qsCatId="simple" csTypeId="urn:microsoft.com/office/officeart/2005/8/colors/accent1_2" csCatId="accent1" phldr="1"/>
      <dgm:spPr/>
      <dgm:t>
        <a:bodyPr/>
        <a:lstStyle/>
        <a:p>
          <a:endParaRPr lang="en-US"/>
        </a:p>
      </dgm:t>
    </dgm:pt>
    <dgm:pt modelId="{3CECDE30-B83C-4B35-AC0E-F6F2B6077DD0}">
      <dgm:prSet custT="1"/>
      <dgm:spPr>
        <a:solidFill>
          <a:srgbClr val="FF0000"/>
        </a:solidFill>
      </dgm:spPr>
      <dgm:t>
        <a:bodyPr/>
        <a:lstStyle/>
        <a:p>
          <a:pPr rtl="0"/>
          <a:r>
            <a:rPr lang="en-US" sz="2000" dirty="0" smtClean="0">
              <a:latin typeface="Times New Roman" pitchFamily="18" charset="0"/>
              <a:cs typeface="Times New Roman" pitchFamily="18" charset="0"/>
            </a:rPr>
            <a:t>Ahern, B. 1999. </a:t>
          </a:r>
          <a:r>
            <a:rPr lang="en-US" sz="2000" i="1" dirty="0" smtClean="0">
              <a:latin typeface="Times New Roman" pitchFamily="18" charset="0"/>
              <a:cs typeface="Times New Roman" pitchFamily="18" charset="0"/>
            </a:rPr>
            <a:t>Interview on Morning Ireland</a:t>
          </a:r>
          <a:r>
            <a:rPr lang="en-US" sz="2000" dirty="0" smtClean="0">
              <a:latin typeface="Times New Roman" pitchFamily="18" charset="0"/>
              <a:cs typeface="Times New Roman" pitchFamily="18" charset="0"/>
            </a:rPr>
            <a:t> Interviewed by... John Boyd [radio] RTE Radio 1, 15 February 1999, 08:30.</a:t>
          </a:r>
          <a:endParaRPr lang="en-GB" sz="2000" b="0" i="0" baseline="0" dirty="0">
            <a:latin typeface="Times New Roman" pitchFamily="18" charset="0"/>
            <a:cs typeface="Times New Roman" pitchFamily="18" charset="0"/>
          </a:endParaRPr>
        </a:p>
      </dgm:t>
    </dgm:pt>
    <dgm:pt modelId="{D2165AF1-6180-4107-86A1-D5B0F473DE13}" type="parTrans" cxnId="{191D666C-30B7-4A5C-96CB-435910AE28C5}">
      <dgm:prSet/>
      <dgm:spPr/>
      <dgm:t>
        <a:bodyPr/>
        <a:lstStyle/>
        <a:p>
          <a:endParaRPr lang="en-US"/>
        </a:p>
      </dgm:t>
    </dgm:pt>
    <dgm:pt modelId="{7B1FDB89-3D42-43F5-8D82-1363AC7C6F72}" type="sibTrans" cxnId="{191D666C-30B7-4A5C-96CB-435910AE28C5}">
      <dgm:prSet/>
      <dgm:spPr/>
      <dgm:t>
        <a:bodyPr/>
        <a:lstStyle/>
        <a:p>
          <a:endParaRPr lang="en-US"/>
        </a:p>
      </dgm:t>
    </dgm:pt>
    <dgm:pt modelId="{C772C051-63AC-468D-808B-4C74BBCB4ADA}" type="pres">
      <dgm:prSet presAssocID="{5667862B-444F-4DA7-BF9F-B48CDA5B4D43}" presName="linearFlow" presStyleCnt="0">
        <dgm:presLayoutVars>
          <dgm:dir/>
          <dgm:resizeHandles val="exact"/>
        </dgm:presLayoutVars>
      </dgm:prSet>
      <dgm:spPr/>
      <dgm:t>
        <a:bodyPr/>
        <a:lstStyle/>
        <a:p>
          <a:endParaRPr lang="en-US"/>
        </a:p>
      </dgm:t>
    </dgm:pt>
    <dgm:pt modelId="{9694E0BF-3833-4723-8C76-4DDEA87C4172}" type="pres">
      <dgm:prSet presAssocID="{3CECDE30-B83C-4B35-AC0E-F6F2B6077DD0}" presName="composite" presStyleCnt="0"/>
      <dgm:spPr/>
    </dgm:pt>
    <dgm:pt modelId="{3CED5414-7AA1-4FBA-87C0-F1FF2BDBEB0B}" type="pres">
      <dgm:prSet presAssocID="{3CECDE30-B83C-4B35-AC0E-F6F2B6077DD0}" presName="imgShp" presStyleLbl="fgImgPlace1" presStyleIdx="0" presStyleCnt="1" custLinFactX="200000" custLinFactNeighborX="241470"/>
      <dgm:spPr>
        <a:blipFill rotWithShape="0">
          <a:blip xmlns:r="http://schemas.openxmlformats.org/officeDocument/2006/relationships" r:embed="rId1"/>
          <a:stretch>
            <a:fillRect/>
          </a:stretch>
        </a:blipFill>
      </dgm:spPr>
    </dgm:pt>
    <dgm:pt modelId="{3235C887-13F7-4110-BE7C-C7E3972484A4}" type="pres">
      <dgm:prSet presAssocID="{3CECDE30-B83C-4B35-AC0E-F6F2B6077DD0}" presName="txShp" presStyleLbl="node1" presStyleIdx="0" presStyleCnt="1" custScaleX="126280" custLinFactNeighborX="-10544" custLinFactNeighborY="-49">
        <dgm:presLayoutVars>
          <dgm:bulletEnabled val="1"/>
        </dgm:presLayoutVars>
      </dgm:prSet>
      <dgm:spPr>
        <a:prstGeom prst="roundRect">
          <a:avLst/>
        </a:prstGeom>
      </dgm:spPr>
      <dgm:t>
        <a:bodyPr/>
        <a:lstStyle/>
        <a:p>
          <a:endParaRPr lang="en-US"/>
        </a:p>
      </dgm:t>
    </dgm:pt>
  </dgm:ptLst>
  <dgm:cxnLst>
    <dgm:cxn modelId="{B00D5880-C012-4745-82FE-2B94AE41BF1C}" type="presOf" srcId="{5667862B-444F-4DA7-BF9F-B48CDA5B4D43}" destId="{C772C051-63AC-468D-808B-4C74BBCB4ADA}" srcOrd="0" destOrd="0" presId="urn:microsoft.com/office/officeart/2005/8/layout/vList3#6"/>
    <dgm:cxn modelId="{191D666C-30B7-4A5C-96CB-435910AE28C5}" srcId="{5667862B-444F-4DA7-BF9F-B48CDA5B4D43}" destId="{3CECDE30-B83C-4B35-AC0E-F6F2B6077DD0}" srcOrd="0" destOrd="0" parTransId="{D2165AF1-6180-4107-86A1-D5B0F473DE13}" sibTransId="{7B1FDB89-3D42-43F5-8D82-1363AC7C6F72}"/>
    <dgm:cxn modelId="{E282D97A-A52F-4FC8-8728-BA1684C18C46}" type="presOf" srcId="{3CECDE30-B83C-4B35-AC0E-F6F2B6077DD0}" destId="{3235C887-13F7-4110-BE7C-C7E3972484A4}" srcOrd="0" destOrd="0" presId="urn:microsoft.com/office/officeart/2005/8/layout/vList3#6"/>
    <dgm:cxn modelId="{25A0A76E-7A53-44D3-9490-3690604237DE}" type="presParOf" srcId="{C772C051-63AC-468D-808B-4C74BBCB4ADA}" destId="{9694E0BF-3833-4723-8C76-4DDEA87C4172}" srcOrd="0" destOrd="0" presId="urn:microsoft.com/office/officeart/2005/8/layout/vList3#6"/>
    <dgm:cxn modelId="{5D5FDE05-05CE-4B03-B01B-CD6FC680BA42}" type="presParOf" srcId="{9694E0BF-3833-4723-8C76-4DDEA87C4172}" destId="{3CED5414-7AA1-4FBA-87C0-F1FF2BDBEB0B}" srcOrd="0" destOrd="0" presId="urn:microsoft.com/office/officeart/2005/8/layout/vList3#6"/>
    <dgm:cxn modelId="{5BE5D698-6DF9-4EFB-8E02-DF9D15F146AA}" type="presParOf" srcId="{9694E0BF-3833-4723-8C76-4DDEA87C4172}" destId="{3235C887-13F7-4110-BE7C-C7E3972484A4}" srcOrd="1" destOrd="0" presId="urn:microsoft.com/office/officeart/2005/8/layout/vList3#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35C887-13F7-4110-BE7C-C7E3972484A4}">
      <dsp:nvSpPr>
        <dsp:cNvPr id="0" name=""/>
        <dsp:cNvSpPr/>
      </dsp:nvSpPr>
      <dsp:spPr>
        <a:xfrm rot="10800000">
          <a:off x="330509" y="0"/>
          <a:ext cx="5926019" cy="1002596"/>
        </a:xfrm>
        <a:prstGeom prst="roundRect">
          <a:avLst/>
        </a:prstGeom>
        <a:solidFill>
          <a:srgbClr val="FF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2117" tIns="87630" rIns="163576" bIns="87630" numCol="1" spcCol="1270" anchor="ctr" anchorCtr="0">
          <a:noAutofit/>
        </a:bodyPr>
        <a:lstStyle/>
        <a:p>
          <a:pPr lvl="0" algn="ctr" defTabSz="1022350" rtl="0">
            <a:lnSpc>
              <a:spcPct val="90000"/>
            </a:lnSpc>
            <a:spcBef>
              <a:spcPct val="0"/>
            </a:spcBef>
            <a:spcAft>
              <a:spcPct val="35000"/>
            </a:spcAft>
          </a:pPr>
          <a:r>
            <a:rPr lang="en-GB" sz="2300" b="0" i="0" kern="1200" baseline="0" dirty="0" smtClean="0">
              <a:latin typeface="Times New Roman" pitchFamily="18" charset="0"/>
              <a:cs typeface="Times New Roman" pitchFamily="18" charset="0"/>
            </a:rPr>
            <a:t>Naidoo, J. &amp; Willis, J. 2001. </a:t>
          </a:r>
          <a:r>
            <a:rPr lang="en-GB" sz="2300" b="0" i="1" kern="1200" baseline="0" dirty="0" smtClean="0">
              <a:latin typeface="Times New Roman" pitchFamily="18" charset="0"/>
              <a:cs typeface="Times New Roman" pitchFamily="18" charset="0"/>
            </a:rPr>
            <a:t>Health studies: an introduction</a:t>
          </a:r>
          <a:r>
            <a:rPr lang="en-GB" sz="2300" b="0" i="0" kern="1200" baseline="0" dirty="0" smtClean="0">
              <a:latin typeface="Times New Roman" pitchFamily="18" charset="0"/>
              <a:cs typeface="Times New Roman" pitchFamily="18" charset="0"/>
            </a:rPr>
            <a:t>. Basingstoke: Palgrave.</a:t>
          </a:r>
          <a:endParaRPr lang="en-GB" sz="2300" b="0" i="0" kern="1200" baseline="0" dirty="0">
            <a:latin typeface="Times New Roman" pitchFamily="18" charset="0"/>
            <a:cs typeface="Times New Roman" pitchFamily="18" charset="0"/>
          </a:endParaRPr>
        </a:p>
      </dsp:txBody>
      <dsp:txXfrm rot="10800000">
        <a:off x="379452" y="48943"/>
        <a:ext cx="5828133" cy="904710"/>
      </dsp:txXfrm>
    </dsp:sp>
    <dsp:sp modelId="{3CED5414-7AA1-4FBA-87C0-F1FF2BDBEB0B}">
      <dsp:nvSpPr>
        <dsp:cNvPr id="0" name=""/>
        <dsp:cNvSpPr/>
      </dsp:nvSpPr>
      <dsp:spPr>
        <a:xfrm>
          <a:off x="6054187" y="0"/>
          <a:ext cx="1002596" cy="1002596"/>
        </a:xfrm>
        <a:prstGeom prst="ellipse">
          <a:avLst/>
        </a:prstGeom>
        <a:blipFill rotWithShape="0">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35C887-13F7-4110-BE7C-C7E3972484A4}">
      <dsp:nvSpPr>
        <dsp:cNvPr id="0" name=""/>
        <dsp:cNvSpPr/>
      </dsp:nvSpPr>
      <dsp:spPr>
        <a:xfrm rot="10800000">
          <a:off x="72018" y="0"/>
          <a:ext cx="6046958" cy="1217429"/>
        </a:xfrm>
        <a:prstGeom prst="roundRect">
          <a:avLst/>
        </a:prstGeom>
        <a:solidFill>
          <a:srgbClr val="FF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6853" tIns="83820" rIns="156464" bIns="83820" numCol="1" spcCol="1270" anchor="ctr" anchorCtr="0">
          <a:noAutofit/>
        </a:bodyPr>
        <a:lstStyle/>
        <a:p>
          <a:pPr lvl="0" algn="ctr" defTabSz="977900" rtl="0">
            <a:lnSpc>
              <a:spcPct val="90000"/>
            </a:lnSpc>
            <a:spcBef>
              <a:spcPct val="0"/>
            </a:spcBef>
            <a:spcAft>
              <a:spcPct val="35000"/>
            </a:spcAft>
          </a:pPr>
          <a:r>
            <a:rPr lang="en-GB" sz="2200" b="0" kern="1200" dirty="0" smtClean="0">
              <a:latin typeface="Times New Roman" pitchFamily="18" charset="0"/>
              <a:cs typeface="Times New Roman" pitchFamily="18" charset="0"/>
            </a:rPr>
            <a:t>Kelly, C. &amp; Lynes, D. (2008) </a:t>
          </a:r>
          <a:r>
            <a:rPr lang="en-GB" sz="2200" b="0" i="0" kern="1200" dirty="0" smtClean="0">
              <a:latin typeface="Times New Roman" pitchFamily="18" charset="0"/>
              <a:cs typeface="Times New Roman" pitchFamily="18" charset="0"/>
            </a:rPr>
            <a:t>Psychological effects of chronic lung disease</a:t>
          </a:r>
          <a:r>
            <a:rPr lang="en-GB" sz="2200" b="0" kern="1200" dirty="0" smtClean="0">
              <a:latin typeface="Times New Roman" pitchFamily="18" charset="0"/>
              <a:cs typeface="Times New Roman" pitchFamily="18" charset="0"/>
            </a:rPr>
            <a:t>. </a:t>
          </a:r>
          <a:r>
            <a:rPr lang="en-GB" sz="2200" b="0" i="1" kern="1200" dirty="0" smtClean="0">
              <a:latin typeface="Times New Roman" pitchFamily="18" charset="0"/>
              <a:cs typeface="Times New Roman" pitchFamily="18" charset="0"/>
            </a:rPr>
            <a:t>Nursing Times.</a:t>
          </a:r>
          <a:r>
            <a:rPr lang="en-GB" sz="2200" b="0" kern="1200" dirty="0" smtClean="0">
              <a:latin typeface="Times New Roman" pitchFamily="18" charset="0"/>
              <a:cs typeface="Times New Roman" pitchFamily="18" charset="0"/>
            </a:rPr>
            <a:t> </a:t>
          </a:r>
          <a:r>
            <a:rPr lang="en-GB" sz="2200" b="1" kern="1200" dirty="0" smtClean="0">
              <a:latin typeface="Times New Roman" pitchFamily="18" charset="0"/>
              <a:cs typeface="Times New Roman" pitchFamily="18" charset="0"/>
            </a:rPr>
            <a:t>104</a:t>
          </a:r>
          <a:r>
            <a:rPr lang="en-GB" sz="2200" b="0" kern="1200" dirty="0" smtClean="0">
              <a:latin typeface="Times New Roman" pitchFamily="18" charset="0"/>
              <a:cs typeface="Times New Roman" pitchFamily="18" charset="0"/>
            </a:rPr>
            <a:t>(47), pp.82-85. </a:t>
          </a:r>
          <a:endParaRPr lang="en-GB" sz="2200" b="0" i="0" kern="1200" baseline="0" dirty="0">
            <a:latin typeface="Times New Roman" pitchFamily="18" charset="0"/>
            <a:cs typeface="Times New Roman" pitchFamily="18" charset="0"/>
          </a:endParaRPr>
        </a:p>
      </dsp:txBody>
      <dsp:txXfrm rot="10800000">
        <a:off x="131448" y="59430"/>
        <a:ext cx="5928098" cy="1098569"/>
      </dsp:txXfrm>
    </dsp:sp>
    <dsp:sp modelId="{3CED5414-7AA1-4FBA-87C0-F1FF2BDBEB0B}">
      <dsp:nvSpPr>
        <dsp:cNvPr id="0" name=""/>
        <dsp:cNvSpPr/>
      </dsp:nvSpPr>
      <dsp:spPr>
        <a:xfrm>
          <a:off x="5972006" y="595"/>
          <a:ext cx="1217429" cy="1217429"/>
        </a:xfrm>
        <a:prstGeom prst="ellipse">
          <a:avLst/>
        </a:prstGeom>
        <a:blipFill rotWithShape="0">
          <a:blip xmlns:r="http://schemas.openxmlformats.org/officeDocument/2006/relationships" r:embed="rId1"/>
          <a:stretch>
            <a:fillRect/>
          </a:stretch>
        </a:blip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2">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4">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5">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6">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513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i="0">
                <a:solidFill>
                  <a:schemeClr val="tx1"/>
                </a:solidFill>
                <a:latin typeface="Arial" charset="0"/>
                <a:cs typeface="+mn-cs"/>
              </a:defRPr>
            </a:lvl1pPr>
          </a:lstStyle>
          <a:p>
            <a:pPr>
              <a:defRPr/>
            </a:pPr>
            <a:endParaRPr lang="en-US"/>
          </a:p>
        </p:txBody>
      </p:sp>
      <p:sp>
        <p:nvSpPr>
          <p:cNvPr id="3075" name="Rectangle 3"/>
          <p:cNvSpPr>
            <a:spLocks noGrp="1" noChangeArrowheads="1"/>
          </p:cNvSpPr>
          <p:nvPr>
            <p:ph type="dt" sz="quarter" idx="1"/>
          </p:nvPr>
        </p:nvSpPr>
        <p:spPr bwMode="auto">
          <a:xfrm>
            <a:off x="3970338" y="0"/>
            <a:ext cx="3038475" cy="46513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i="0">
                <a:solidFill>
                  <a:schemeClr val="tx1"/>
                </a:solidFill>
                <a:latin typeface="Arial" charset="0"/>
                <a:cs typeface="+mn-cs"/>
              </a:defRPr>
            </a:lvl1pPr>
          </a:lstStyle>
          <a:p>
            <a:pPr>
              <a:defRPr/>
            </a:pPr>
            <a:endParaRPr lang="en-US"/>
          </a:p>
        </p:txBody>
      </p:sp>
      <p:sp>
        <p:nvSpPr>
          <p:cNvPr id="3076" name="Rectangle 4"/>
          <p:cNvSpPr>
            <a:spLocks noGrp="1" noChangeArrowheads="1"/>
          </p:cNvSpPr>
          <p:nvPr>
            <p:ph type="ftr" sz="quarter" idx="2"/>
          </p:nvPr>
        </p:nvSpPr>
        <p:spPr bwMode="auto">
          <a:xfrm>
            <a:off x="0" y="8829675"/>
            <a:ext cx="3038475" cy="465138"/>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i="0">
                <a:solidFill>
                  <a:schemeClr val="tx1"/>
                </a:solidFill>
                <a:latin typeface="Arial" charset="0"/>
                <a:cs typeface="+mn-cs"/>
              </a:defRPr>
            </a:lvl1pPr>
          </a:lstStyle>
          <a:p>
            <a:pPr>
              <a:defRPr/>
            </a:pPr>
            <a:endParaRPr lang="en-US"/>
          </a:p>
        </p:txBody>
      </p:sp>
      <p:sp>
        <p:nvSpPr>
          <p:cNvPr id="3077" name="Rectangle 5"/>
          <p:cNvSpPr>
            <a:spLocks noGrp="1" noChangeArrowheads="1"/>
          </p:cNvSpPr>
          <p:nvPr>
            <p:ph type="sldNum" sz="quarter" idx="3"/>
          </p:nvPr>
        </p:nvSpPr>
        <p:spPr bwMode="auto">
          <a:xfrm>
            <a:off x="3970338" y="8829675"/>
            <a:ext cx="3038475" cy="465138"/>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i="0">
                <a:solidFill>
                  <a:schemeClr val="tx1"/>
                </a:solidFill>
                <a:latin typeface="Arial" charset="0"/>
                <a:cs typeface="+mn-cs"/>
              </a:defRPr>
            </a:lvl1pPr>
          </a:lstStyle>
          <a:p>
            <a:pPr>
              <a:defRPr/>
            </a:pPr>
            <a:fld id="{61A32829-9186-41F6-A4BE-B7680D0F95B2}" type="slidenum">
              <a:rPr lang="en-US"/>
              <a:pPr>
                <a:defRPr/>
              </a:pPr>
              <a:t>‹#›</a:t>
            </a:fld>
            <a:endParaRPr lang="en-US"/>
          </a:p>
        </p:txBody>
      </p:sp>
    </p:spTree>
    <p:extLst>
      <p:ext uri="{BB962C8B-B14F-4D97-AF65-F5344CB8AC3E}">
        <p14:creationId xmlns:p14="http://schemas.microsoft.com/office/powerpoint/2010/main" val="1023741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8475" cy="46513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200" i="0">
                <a:solidFill>
                  <a:schemeClr val="tx1"/>
                </a:solidFill>
                <a:latin typeface="Arial" charset="0"/>
                <a:cs typeface="+mn-cs"/>
              </a:defRPr>
            </a:lvl1pPr>
          </a:lstStyle>
          <a:p>
            <a:pPr>
              <a:defRPr/>
            </a:pPr>
            <a:endParaRPr lang="en-US"/>
          </a:p>
        </p:txBody>
      </p:sp>
      <p:sp>
        <p:nvSpPr>
          <p:cNvPr id="5123" name="Rectangle 3"/>
          <p:cNvSpPr>
            <a:spLocks noGrp="1" noChangeArrowheads="1"/>
          </p:cNvSpPr>
          <p:nvPr>
            <p:ph type="dt" idx="1"/>
          </p:nvPr>
        </p:nvSpPr>
        <p:spPr bwMode="auto">
          <a:xfrm>
            <a:off x="3970338" y="0"/>
            <a:ext cx="3038475" cy="46513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i="0">
                <a:solidFill>
                  <a:schemeClr val="tx1"/>
                </a:solidFill>
                <a:latin typeface="Arial" charset="0"/>
                <a:cs typeface="+mn-cs"/>
              </a:defRPr>
            </a:lvl1pPr>
          </a:lstStyle>
          <a:p>
            <a:pPr>
              <a:defRPr/>
            </a:pPr>
            <a:endParaRPr lang="en-US"/>
          </a:p>
        </p:txBody>
      </p:sp>
      <p:sp>
        <p:nvSpPr>
          <p:cNvPr id="4915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700088" y="4414838"/>
            <a:ext cx="5610225" cy="418465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829675"/>
            <a:ext cx="3038475" cy="465138"/>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i="0">
                <a:solidFill>
                  <a:schemeClr val="tx1"/>
                </a:solidFill>
                <a:latin typeface="Arial" charset="0"/>
                <a:cs typeface="+mn-cs"/>
              </a:defRPr>
            </a:lvl1pPr>
          </a:lstStyle>
          <a:p>
            <a:pPr>
              <a:defRPr/>
            </a:pPr>
            <a:endParaRPr lang="en-US"/>
          </a:p>
        </p:txBody>
      </p:sp>
      <p:sp>
        <p:nvSpPr>
          <p:cNvPr id="5127" name="Rectangle 7"/>
          <p:cNvSpPr>
            <a:spLocks noGrp="1" noChangeArrowheads="1"/>
          </p:cNvSpPr>
          <p:nvPr>
            <p:ph type="sldNum" sz="quarter" idx="5"/>
          </p:nvPr>
        </p:nvSpPr>
        <p:spPr bwMode="auto">
          <a:xfrm>
            <a:off x="3970338" y="8829675"/>
            <a:ext cx="3038475" cy="465138"/>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i="0">
                <a:solidFill>
                  <a:schemeClr val="tx1"/>
                </a:solidFill>
                <a:latin typeface="Arial" charset="0"/>
                <a:cs typeface="+mn-cs"/>
              </a:defRPr>
            </a:lvl1pPr>
          </a:lstStyle>
          <a:p>
            <a:pPr>
              <a:defRPr/>
            </a:pPr>
            <a:fld id="{42535E0A-E44C-428B-A215-28B3C92C53D2}" type="slidenum">
              <a:rPr lang="en-US"/>
              <a:pPr>
                <a:defRPr/>
              </a:pPr>
              <a:t>‹#›</a:t>
            </a:fld>
            <a:endParaRPr lang="en-US"/>
          </a:p>
        </p:txBody>
      </p:sp>
    </p:spTree>
    <p:extLst>
      <p:ext uri="{BB962C8B-B14F-4D97-AF65-F5344CB8AC3E}">
        <p14:creationId xmlns:p14="http://schemas.microsoft.com/office/powerpoint/2010/main" val="22811763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p:spPr>
        <p:txBody>
          <a:bodyPr/>
          <a:lstStyle/>
          <a:p>
            <a:endParaRPr lang="en-AU" smtClean="0"/>
          </a:p>
        </p:txBody>
      </p:sp>
      <p:sp>
        <p:nvSpPr>
          <p:cNvPr id="49156" name="Slide Number Placeholder 3"/>
          <p:cNvSpPr>
            <a:spLocks noGrp="1"/>
          </p:cNvSpPr>
          <p:nvPr>
            <p:ph type="sldNum" sz="quarter" idx="5"/>
          </p:nvPr>
        </p:nvSpPr>
        <p:spPr>
          <a:ln>
            <a:miter lim="800000"/>
            <a:headEnd/>
            <a:tailEnd/>
          </a:ln>
        </p:spPr>
        <p:txBody>
          <a:bodyPr/>
          <a:lstStyle/>
          <a:p>
            <a:pPr>
              <a:defRPr/>
            </a:pPr>
            <a:fld id="{54ADBA26-4BAD-4CB1-9F5D-1DDE689EFFFF}" type="slidenum">
              <a:rPr lang="en-US" smtClean="0"/>
              <a:pPr>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p:spPr>
        <p:txBody>
          <a:bodyPr/>
          <a:lstStyle/>
          <a:p>
            <a:endParaRPr lang="en-AU" smtClean="0"/>
          </a:p>
        </p:txBody>
      </p:sp>
      <p:sp>
        <p:nvSpPr>
          <p:cNvPr id="69636" name="Slide Number Placeholder 3"/>
          <p:cNvSpPr>
            <a:spLocks noGrp="1"/>
          </p:cNvSpPr>
          <p:nvPr>
            <p:ph type="sldNum" sz="quarter" idx="5"/>
          </p:nvPr>
        </p:nvSpPr>
        <p:spPr>
          <a:ln>
            <a:miter lim="800000"/>
            <a:headEnd/>
            <a:tailEnd/>
          </a:ln>
        </p:spPr>
        <p:txBody>
          <a:bodyPr/>
          <a:lstStyle/>
          <a:p>
            <a:pPr>
              <a:defRPr/>
            </a:pPr>
            <a:fld id="{212BDD0B-84F9-48E7-B87B-73878CED0F96}" type="slidenum">
              <a:rPr lang="en-US" smtClean="0"/>
              <a:pPr>
                <a:defRPr/>
              </a:pPr>
              <a:t>33</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9" descr="Powerpoint Cover - Postgrad"/>
          <p:cNvPicPr>
            <a:picLocks noChangeAspect="1" noChangeArrowheads="1"/>
          </p:cNvPicPr>
          <p:nvPr userDrawn="1"/>
        </p:nvPicPr>
        <p:blipFill>
          <a:blip r:embed="rId2"/>
          <a:srcRect/>
          <a:stretch>
            <a:fillRect/>
          </a:stretch>
        </p:blipFill>
        <p:spPr bwMode="auto">
          <a:xfrm>
            <a:off x="0" y="203200"/>
            <a:ext cx="9144000" cy="6465888"/>
          </a:xfrm>
          <a:prstGeom prst="rect">
            <a:avLst/>
          </a:prstGeom>
          <a:noFill/>
          <a:ln w="9525">
            <a:noFill/>
            <a:miter lim="800000"/>
            <a:headEnd/>
            <a:tailEnd/>
          </a:ln>
        </p:spPr>
      </p:pic>
      <p:sp>
        <p:nvSpPr>
          <p:cNvPr id="6147" name="Rectangle 3"/>
          <p:cNvSpPr>
            <a:spLocks noGrp="1" noChangeArrowheads="1"/>
          </p:cNvSpPr>
          <p:nvPr>
            <p:ph type="ctrTitle"/>
          </p:nvPr>
        </p:nvSpPr>
        <p:spPr>
          <a:xfrm>
            <a:off x="395288" y="2852738"/>
            <a:ext cx="8353425" cy="1655762"/>
          </a:xfrm>
        </p:spPr>
        <p:txBody>
          <a:bodyPr/>
          <a:lstStyle>
            <a:lvl1pPr>
              <a:defRPr>
                <a:solidFill>
                  <a:schemeClr val="tx1"/>
                </a:solidFill>
              </a:defRPr>
            </a:lvl1pPr>
          </a:lstStyle>
          <a:p>
            <a:pPr lvl="0"/>
            <a:r>
              <a:rPr lang="en-US" noProof="0" smtClean="0"/>
              <a:t>Click to edit Master title style</a:t>
            </a:r>
          </a:p>
        </p:txBody>
      </p:sp>
      <p:sp>
        <p:nvSpPr>
          <p:cNvPr id="6148" name="Rectangle 4"/>
          <p:cNvSpPr>
            <a:spLocks noGrp="1" noChangeArrowheads="1"/>
          </p:cNvSpPr>
          <p:nvPr>
            <p:ph type="subTitle" idx="1"/>
          </p:nvPr>
        </p:nvSpPr>
        <p:spPr>
          <a:xfrm>
            <a:off x="395288" y="4652963"/>
            <a:ext cx="8353425" cy="504825"/>
          </a:xfrm>
        </p:spPr>
        <p:txBody>
          <a:bodyPr/>
          <a:lstStyle>
            <a:lvl1pPr marL="0" indent="0">
              <a:buFontTx/>
              <a:buNone/>
              <a:defRPr sz="1800" b="1">
                <a:solidFill>
                  <a:schemeClr val="bg1"/>
                </a:solidFill>
              </a:defRPr>
            </a:lvl1pPr>
          </a:lstStyle>
          <a:p>
            <a:pPr lvl="0"/>
            <a:r>
              <a:rPr lang="en-US" noProof="0" smtClean="0"/>
              <a:t>Click to edit Master subtitle style</a:t>
            </a:r>
          </a:p>
        </p:txBody>
      </p:sp>
      <p:sp>
        <p:nvSpPr>
          <p:cNvPr id="5" name="Rectangle 5"/>
          <p:cNvSpPr>
            <a:spLocks noGrp="1" noChangeArrowheads="1"/>
          </p:cNvSpPr>
          <p:nvPr>
            <p:ph type="dt" sz="half" idx="10"/>
          </p:nvPr>
        </p:nvSpPr>
        <p:spPr bwMode="auto">
          <a:xfrm>
            <a:off x="457200" y="6245225"/>
            <a:ext cx="2133600" cy="476250"/>
          </a:xfrm>
          <a:prstGeom prst="rect">
            <a:avLst/>
          </a:prstGeom>
          <a:extLst/>
        </p:spPr>
        <p:txBody>
          <a:bodyPr vert="horz" wrap="square" lIns="91440" tIns="45720" rIns="91440" bIns="45720" numCol="1" anchor="t" anchorCtr="0" compatLnSpc="1">
            <a:prstTxWarp prst="textNoShape">
              <a:avLst/>
            </a:prstTxWarp>
          </a:bodyPr>
          <a:lstStyle>
            <a:lvl1pPr>
              <a:defRPr i="0">
                <a:solidFill>
                  <a:schemeClr val="tx1"/>
                </a:solidFill>
                <a:latin typeface="+mn-lt"/>
                <a:cs typeface="+mn-cs"/>
              </a:defRPr>
            </a:lvl1p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5"/>
          <p:cNvSpPr>
            <a:spLocks noGrp="1" noChangeArrowheads="1"/>
          </p:cNvSpPr>
          <p:nvPr>
            <p:ph type="ftr" sz="quarter" idx="10"/>
          </p:nvPr>
        </p:nvSpPr>
        <p:spPr/>
        <p:txBody>
          <a:bodyPr/>
          <a:lstStyle>
            <a:lvl1pPr>
              <a:defRPr/>
            </a:lvl1pPr>
          </a:lstStyle>
          <a:p>
            <a:pPr>
              <a:defRPr/>
            </a:pPr>
            <a:endParaRPr lang="en-US"/>
          </a:p>
        </p:txBody>
      </p:sp>
      <p:sp>
        <p:nvSpPr>
          <p:cNvPr id="5" name="Rectangle 6"/>
          <p:cNvSpPr>
            <a:spLocks noGrp="1" noChangeArrowheads="1"/>
          </p:cNvSpPr>
          <p:nvPr>
            <p:ph type="sldNum" sz="quarter" idx="11"/>
          </p:nvPr>
        </p:nvSpPr>
        <p:spPr/>
        <p:txBody>
          <a:bodyPr/>
          <a:lstStyle>
            <a:lvl1pPr>
              <a:defRPr/>
            </a:lvl1pPr>
          </a:lstStyle>
          <a:p>
            <a:pPr>
              <a:defRPr/>
            </a:pPr>
            <a:fld id="{88B50430-CBE5-4C9F-A1E1-1662D86F5F0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p:txBody>
          <a:bodyPr/>
          <a:lstStyle>
            <a:lvl1pPr>
              <a:defRPr/>
            </a:lvl1pPr>
          </a:lstStyle>
          <a:p>
            <a:pPr>
              <a:defRPr/>
            </a:pPr>
            <a:endParaRPr lang="en-US"/>
          </a:p>
        </p:txBody>
      </p:sp>
      <p:sp>
        <p:nvSpPr>
          <p:cNvPr id="5" name="Rectangle 6"/>
          <p:cNvSpPr>
            <a:spLocks noGrp="1" noChangeArrowheads="1"/>
          </p:cNvSpPr>
          <p:nvPr>
            <p:ph type="sldNum" sz="quarter" idx="11"/>
          </p:nvPr>
        </p:nvSpPr>
        <p:spPr/>
        <p:txBody>
          <a:bodyPr/>
          <a:lstStyle>
            <a:lvl1pPr>
              <a:defRPr/>
            </a:lvl1pPr>
          </a:lstStyle>
          <a:p>
            <a:pPr>
              <a:defRPr/>
            </a:pPr>
            <a:fld id="{9366552D-B5C5-4920-8654-AB21BD3FECE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5"/>
          <p:cNvSpPr>
            <a:spLocks noGrp="1" noChangeArrowheads="1"/>
          </p:cNvSpPr>
          <p:nvPr>
            <p:ph type="ftr" sz="quarter" idx="10"/>
          </p:nvPr>
        </p:nvSpPr>
        <p:spPr/>
        <p:txBody>
          <a:bodyPr/>
          <a:lstStyle>
            <a:lvl1pPr>
              <a:defRPr/>
            </a:lvl1pPr>
          </a:lstStyle>
          <a:p>
            <a:pPr>
              <a:defRPr/>
            </a:pPr>
            <a:endParaRPr lang="en-US"/>
          </a:p>
        </p:txBody>
      </p:sp>
      <p:sp>
        <p:nvSpPr>
          <p:cNvPr id="6" name="Rectangle 6"/>
          <p:cNvSpPr>
            <a:spLocks noGrp="1" noChangeArrowheads="1"/>
          </p:cNvSpPr>
          <p:nvPr>
            <p:ph type="sldNum" sz="quarter" idx="11"/>
          </p:nvPr>
        </p:nvSpPr>
        <p:spPr/>
        <p:txBody>
          <a:bodyPr/>
          <a:lstStyle>
            <a:lvl1pPr>
              <a:defRPr/>
            </a:lvl1pPr>
          </a:lstStyle>
          <a:p>
            <a:pPr>
              <a:defRPr/>
            </a:pPr>
            <a:fld id="{72B0F9CB-387C-4823-A61F-8AA981E9671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Rectangle 5"/>
          <p:cNvSpPr>
            <a:spLocks noGrp="1" noChangeArrowheads="1"/>
          </p:cNvSpPr>
          <p:nvPr>
            <p:ph type="ftr" sz="quarter" idx="10"/>
          </p:nvPr>
        </p:nvSpPr>
        <p:spPr/>
        <p:txBody>
          <a:bodyPr/>
          <a:lstStyle>
            <a:lvl1pPr>
              <a:defRPr/>
            </a:lvl1pPr>
          </a:lstStyle>
          <a:p>
            <a:pPr>
              <a:defRPr/>
            </a:pPr>
            <a:endParaRPr lang="en-US"/>
          </a:p>
        </p:txBody>
      </p:sp>
      <p:sp>
        <p:nvSpPr>
          <p:cNvPr id="8" name="Rectangle 6"/>
          <p:cNvSpPr>
            <a:spLocks noGrp="1" noChangeArrowheads="1"/>
          </p:cNvSpPr>
          <p:nvPr>
            <p:ph type="sldNum" sz="quarter" idx="11"/>
          </p:nvPr>
        </p:nvSpPr>
        <p:spPr/>
        <p:txBody>
          <a:bodyPr/>
          <a:lstStyle>
            <a:lvl1pPr>
              <a:defRPr/>
            </a:lvl1pPr>
          </a:lstStyle>
          <a:p>
            <a:pPr>
              <a:defRPr/>
            </a:pPr>
            <a:fld id="{3033BDF5-8785-4223-8EA6-279CC96B4F2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Rectangle 5"/>
          <p:cNvSpPr>
            <a:spLocks noGrp="1" noChangeArrowheads="1"/>
          </p:cNvSpPr>
          <p:nvPr>
            <p:ph type="ftr" sz="quarter" idx="10"/>
          </p:nvPr>
        </p:nvSpPr>
        <p:spPr/>
        <p:txBody>
          <a:bodyPr/>
          <a:lstStyle>
            <a:lvl1pPr>
              <a:defRPr/>
            </a:lvl1pPr>
          </a:lstStyle>
          <a:p>
            <a:pPr>
              <a:defRPr/>
            </a:pPr>
            <a:endParaRPr lang="en-US"/>
          </a:p>
        </p:txBody>
      </p:sp>
      <p:sp>
        <p:nvSpPr>
          <p:cNvPr id="4" name="Rectangle 6"/>
          <p:cNvSpPr>
            <a:spLocks noGrp="1" noChangeArrowheads="1"/>
          </p:cNvSpPr>
          <p:nvPr>
            <p:ph type="sldNum" sz="quarter" idx="11"/>
          </p:nvPr>
        </p:nvSpPr>
        <p:spPr/>
        <p:txBody>
          <a:bodyPr/>
          <a:lstStyle>
            <a:lvl1pPr>
              <a:defRPr/>
            </a:lvl1pPr>
          </a:lstStyle>
          <a:p>
            <a:pPr>
              <a:defRPr/>
            </a:pPr>
            <a:fld id="{5404B26D-730D-4F86-A7CC-CA6DEB28AF9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p:txBody>
          <a:bodyPr/>
          <a:lstStyle>
            <a:lvl1pPr>
              <a:defRPr/>
            </a:lvl1pPr>
          </a:lstStyle>
          <a:p>
            <a:pPr>
              <a:defRPr/>
            </a:pPr>
            <a:endParaRPr lang="en-US"/>
          </a:p>
        </p:txBody>
      </p:sp>
      <p:sp>
        <p:nvSpPr>
          <p:cNvPr id="3" name="Rectangle 6"/>
          <p:cNvSpPr>
            <a:spLocks noGrp="1" noChangeArrowheads="1"/>
          </p:cNvSpPr>
          <p:nvPr>
            <p:ph type="sldNum" sz="quarter" idx="11"/>
          </p:nvPr>
        </p:nvSpPr>
        <p:spPr/>
        <p:txBody>
          <a:bodyPr/>
          <a:lstStyle>
            <a:lvl1pPr>
              <a:defRPr/>
            </a:lvl1pPr>
          </a:lstStyle>
          <a:p>
            <a:pPr>
              <a:defRPr/>
            </a:pPr>
            <a:fld id="{E137C535-0F89-4E83-A1CF-95DBBAD8950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p:txBody>
          <a:bodyPr/>
          <a:lstStyle>
            <a:lvl1pPr>
              <a:defRPr/>
            </a:lvl1pPr>
          </a:lstStyle>
          <a:p>
            <a:pPr>
              <a:defRPr/>
            </a:pPr>
            <a:endParaRPr lang="en-US"/>
          </a:p>
        </p:txBody>
      </p:sp>
      <p:sp>
        <p:nvSpPr>
          <p:cNvPr id="6" name="Rectangle 6"/>
          <p:cNvSpPr>
            <a:spLocks noGrp="1" noChangeArrowheads="1"/>
          </p:cNvSpPr>
          <p:nvPr>
            <p:ph type="sldNum" sz="quarter" idx="11"/>
          </p:nvPr>
        </p:nvSpPr>
        <p:spPr/>
        <p:txBody>
          <a:bodyPr/>
          <a:lstStyle>
            <a:lvl1pPr>
              <a:defRPr/>
            </a:lvl1pPr>
          </a:lstStyle>
          <a:p>
            <a:pPr>
              <a:defRPr/>
            </a:pPr>
            <a:fld id="{B5064898-9A47-4D26-ADEB-398CC797850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p:txBody>
          <a:bodyPr/>
          <a:lstStyle>
            <a:lvl1pPr>
              <a:defRPr/>
            </a:lvl1pPr>
          </a:lstStyle>
          <a:p>
            <a:pPr>
              <a:defRPr/>
            </a:pPr>
            <a:endParaRPr lang="en-US"/>
          </a:p>
        </p:txBody>
      </p:sp>
      <p:sp>
        <p:nvSpPr>
          <p:cNvPr id="6" name="Rectangle 6"/>
          <p:cNvSpPr>
            <a:spLocks noGrp="1" noChangeArrowheads="1"/>
          </p:cNvSpPr>
          <p:nvPr>
            <p:ph type="sldNum" sz="quarter" idx="11"/>
          </p:nvPr>
        </p:nvSpPr>
        <p:spPr/>
        <p:txBody>
          <a:bodyPr/>
          <a:lstStyle>
            <a:lvl1pPr>
              <a:defRPr/>
            </a:lvl1pPr>
          </a:lstStyle>
          <a:p>
            <a:pPr>
              <a:defRPr/>
            </a:pPr>
            <a:fld id="{70AC1F5D-AAFD-4323-A473-10B3156BFD8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5"/>
          <p:cNvSpPr>
            <a:spLocks noGrp="1" noChangeArrowheads="1"/>
          </p:cNvSpPr>
          <p:nvPr>
            <p:ph type="ftr" sz="quarter" idx="10"/>
          </p:nvPr>
        </p:nvSpPr>
        <p:spPr/>
        <p:txBody>
          <a:bodyPr/>
          <a:lstStyle>
            <a:lvl1pPr>
              <a:defRPr/>
            </a:lvl1pPr>
          </a:lstStyle>
          <a:p>
            <a:pPr>
              <a:defRPr/>
            </a:pPr>
            <a:endParaRPr lang="en-US"/>
          </a:p>
        </p:txBody>
      </p:sp>
      <p:sp>
        <p:nvSpPr>
          <p:cNvPr id="5" name="Rectangle 6"/>
          <p:cNvSpPr>
            <a:spLocks noGrp="1" noChangeArrowheads="1"/>
          </p:cNvSpPr>
          <p:nvPr>
            <p:ph type="sldNum" sz="quarter" idx="11"/>
          </p:nvPr>
        </p:nvSpPr>
        <p:spPr/>
        <p:txBody>
          <a:bodyPr/>
          <a:lstStyle>
            <a:lvl1pPr>
              <a:defRPr/>
            </a:lvl1pPr>
          </a:lstStyle>
          <a:p>
            <a:pPr>
              <a:defRPr/>
            </a:pPr>
            <a:fld id="{BD29D165-A190-48F7-B841-BE7FF1321D2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49275"/>
            <a:ext cx="2057400" cy="557688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549275"/>
            <a:ext cx="6019800" cy="5576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Rectangle 5"/>
          <p:cNvSpPr>
            <a:spLocks noGrp="1" noChangeArrowheads="1"/>
          </p:cNvSpPr>
          <p:nvPr>
            <p:ph type="ftr" sz="quarter" idx="10"/>
          </p:nvPr>
        </p:nvSpPr>
        <p:spPr/>
        <p:txBody>
          <a:bodyPr/>
          <a:lstStyle>
            <a:lvl1pPr>
              <a:defRPr/>
            </a:lvl1pPr>
          </a:lstStyle>
          <a:p>
            <a:pPr>
              <a:defRPr/>
            </a:pPr>
            <a:endParaRPr lang="en-US"/>
          </a:p>
        </p:txBody>
      </p:sp>
      <p:sp>
        <p:nvSpPr>
          <p:cNvPr id="5" name="Rectangle 6"/>
          <p:cNvSpPr>
            <a:spLocks noGrp="1" noChangeArrowheads="1"/>
          </p:cNvSpPr>
          <p:nvPr>
            <p:ph type="sldNum" sz="quarter" idx="11"/>
          </p:nvPr>
        </p:nvSpPr>
        <p:spPr/>
        <p:txBody>
          <a:bodyPr/>
          <a:lstStyle>
            <a:lvl1pPr>
              <a:defRPr/>
            </a:lvl1pPr>
          </a:lstStyle>
          <a:p>
            <a:pPr>
              <a:defRPr/>
            </a:pPr>
            <a:fld id="{88902D3A-569D-4192-B630-893F43C4683D}"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49275"/>
            <a:ext cx="8229600" cy="868363"/>
          </a:xfrm>
        </p:spPr>
        <p:txBody>
          <a:bodyPr/>
          <a:lstStyle/>
          <a:p>
            <a:r>
              <a:rPr lang="en-US" smtClean="0"/>
              <a:t>Click to edit Master title style</a:t>
            </a:r>
            <a:endParaRPr lang="en-AU"/>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Rectangle 5"/>
          <p:cNvSpPr>
            <a:spLocks noGrp="1" noChangeArrowheads="1"/>
          </p:cNvSpPr>
          <p:nvPr>
            <p:ph type="ftr" sz="quarter" idx="10"/>
          </p:nvPr>
        </p:nvSpPr>
        <p:spPr/>
        <p:txBody>
          <a:bodyPr/>
          <a:lstStyle>
            <a:lvl1pPr>
              <a:defRPr/>
            </a:lvl1pPr>
          </a:lstStyle>
          <a:p>
            <a:pPr>
              <a:defRPr/>
            </a:pPr>
            <a:endParaRPr lang="en-US"/>
          </a:p>
        </p:txBody>
      </p:sp>
      <p:sp>
        <p:nvSpPr>
          <p:cNvPr id="6" name="Rectangle 6"/>
          <p:cNvSpPr>
            <a:spLocks noGrp="1" noChangeArrowheads="1"/>
          </p:cNvSpPr>
          <p:nvPr>
            <p:ph type="sldNum" sz="quarter" idx="11"/>
          </p:nvPr>
        </p:nvSpPr>
        <p:spPr/>
        <p:txBody>
          <a:bodyPr/>
          <a:lstStyle>
            <a:lvl1pPr>
              <a:defRPr/>
            </a:lvl1pPr>
          </a:lstStyle>
          <a:p>
            <a:pPr>
              <a:defRPr/>
            </a:pPr>
            <a:fld id="{7C466BE9-1771-4897-AE6D-0C14E0ECD916}"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549275"/>
            <a:ext cx="8229600" cy="868363"/>
          </a:xfrm>
        </p:spPr>
        <p:txBody>
          <a:bodyPr/>
          <a:lstStyle/>
          <a:p>
            <a:r>
              <a:rPr lang="en-US" smtClean="0"/>
              <a:t>Click to edit Master title style</a:t>
            </a:r>
            <a:endParaRPr lang="en-AU"/>
          </a:p>
        </p:txBody>
      </p:sp>
      <p:sp>
        <p:nvSpPr>
          <p:cNvPr id="3" name="Table Placeholder 2"/>
          <p:cNvSpPr>
            <a:spLocks noGrp="1"/>
          </p:cNvSpPr>
          <p:nvPr>
            <p:ph type="tbl" idx="1"/>
          </p:nvPr>
        </p:nvSpPr>
        <p:spPr>
          <a:xfrm>
            <a:off x="457200" y="1600200"/>
            <a:ext cx="8229600" cy="4525963"/>
          </a:xfrm>
        </p:spPr>
        <p:txBody>
          <a:bodyPr/>
          <a:lstStyle/>
          <a:p>
            <a:pPr lvl="0"/>
            <a:endParaRPr lang="en-AU" noProof="0" smtClean="0"/>
          </a:p>
        </p:txBody>
      </p:sp>
      <p:sp>
        <p:nvSpPr>
          <p:cNvPr id="4" name="Rectangle 5"/>
          <p:cNvSpPr>
            <a:spLocks noGrp="1" noChangeArrowheads="1"/>
          </p:cNvSpPr>
          <p:nvPr>
            <p:ph type="ftr" sz="quarter" idx="10"/>
          </p:nvPr>
        </p:nvSpPr>
        <p:spPr/>
        <p:txBody>
          <a:bodyPr/>
          <a:lstStyle>
            <a:lvl1pPr>
              <a:defRPr/>
            </a:lvl1pPr>
          </a:lstStyle>
          <a:p>
            <a:pPr>
              <a:defRPr/>
            </a:pPr>
            <a:endParaRPr lang="en-US"/>
          </a:p>
        </p:txBody>
      </p:sp>
      <p:sp>
        <p:nvSpPr>
          <p:cNvPr id="5" name="Rectangle 6"/>
          <p:cNvSpPr>
            <a:spLocks noGrp="1" noChangeArrowheads="1"/>
          </p:cNvSpPr>
          <p:nvPr>
            <p:ph type="sldNum" sz="quarter" idx="11"/>
          </p:nvPr>
        </p:nvSpPr>
        <p:spPr/>
        <p:txBody>
          <a:bodyPr/>
          <a:lstStyle>
            <a:lvl1pPr>
              <a:defRPr/>
            </a:lvl1pPr>
          </a:lstStyle>
          <a:p>
            <a:pPr>
              <a:defRPr/>
            </a:pPr>
            <a:fld id="{DE989918-F03C-4DDE-BCBE-07E297EB8A9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22A6A"/>
        </a:solidFill>
        <a:effectLst/>
      </p:bgPr>
    </p:bg>
    <p:spTree>
      <p:nvGrpSpPr>
        <p:cNvPr id="1" name=""/>
        <p:cNvGrpSpPr/>
        <p:nvPr/>
      </p:nvGrpSpPr>
      <p:grpSpPr>
        <a:xfrm>
          <a:off x="0" y="0"/>
          <a:ext cx="0" cy="0"/>
          <a:chOff x="0" y="0"/>
          <a:chExt cx="0" cy="0"/>
        </a:xfrm>
      </p:grpSpPr>
      <p:pic>
        <p:nvPicPr>
          <p:cNvPr id="1026" name="Picture 8" descr="Postgrad banner"/>
          <p:cNvPicPr>
            <a:picLocks noChangeAspect="1" noChangeArrowheads="1"/>
          </p:cNvPicPr>
          <p:nvPr/>
        </p:nvPicPr>
        <p:blipFill>
          <a:blip r:embed="rId15"/>
          <a:srcRect/>
          <a:stretch>
            <a:fillRect/>
          </a:stretch>
        </p:blipFill>
        <p:spPr bwMode="auto">
          <a:xfrm>
            <a:off x="0" y="-26988"/>
            <a:ext cx="9144000" cy="6465888"/>
          </a:xfrm>
          <a:prstGeom prst="rect">
            <a:avLst/>
          </a:prstGeom>
          <a:noFill/>
          <a:ln w="9525">
            <a:noFill/>
            <a:miter lim="800000"/>
            <a:headEnd/>
            <a:tailEnd/>
          </a:ln>
        </p:spPr>
      </p:pic>
      <p:sp>
        <p:nvSpPr>
          <p:cNvPr id="1027" name="Rectangle 2"/>
          <p:cNvSpPr>
            <a:spLocks noGrp="1" noChangeArrowheads="1"/>
          </p:cNvSpPr>
          <p:nvPr>
            <p:ph type="title"/>
          </p:nvPr>
        </p:nvSpPr>
        <p:spPr bwMode="auto">
          <a:xfrm>
            <a:off x="457200" y="549275"/>
            <a:ext cx="8229600" cy="8683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1029" name="Rectangle 5"/>
          <p:cNvSpPr>
            <a:spLocks noGrp="1" noChangeArrowheads="1"/>
          </p:cNvSpPr>
          <p:nvPr>
            <p:ph type="ftr" sz="quarter" idx="3"/>
          </p:nvPr>
        </p:nvSpPr>
        <p:spPr bwMode="auto">
          <a:xfrm>
            <a:off x="468313"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i="0">
                <a:solidFill>
                  <a:schemeClr val="tx1"/>
                </a:solidFill>
                <a:latin typeface="+mn-lt"/>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i="0">
                <a:solidFill>
                  <a:schemeClr val="tx1"/>
                </a:solidFill>
                <a:latin typeface="+mn-lt"/>
                <a:cs typeface="+mn-cs"/>
              </a:defRPr>
            </a:lvl1pPr>
          </a:lstStyle>
          <a:p>
            <a:pPr>
              <a:defRPr/>
            </a:pPr>
            <a:fld id="{96229DC7-01A1-44F8-A925-D42397AB873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5445" r:id="rId1"/>
    <p:sldLayoutId id="2147485446" r:id="rId2"/>
    <p:sldLayoutId id="2147485447" r:id="rId3"/>
    <p:sldLayoutId id="2147485448" r:id="rId4"/>
    <p:sldLayoutId id="2147485449" r:id="rId5"/>
    <p:sldLayoutId id="2147485450" r:id="rId6"/>
    <p:sldLayoutId id="2147485451" r:id="rId7"/>
    <p:sldLayoutId id="2147485452" r:id="rId8"/>
    <p:sldLayoutId id="2147485453" r:id="rId9"/>
    <p:sldLayoutId id="2147485454" r:id="rId10"/>
    <p:sldLayoutId id="2147485455" r:id="rId11"/>
    <p:sldLayoutId id="2147485456" r:id="rId12"/>
    <p:sldLayoutId id="2147485457" r:id="rId13"/>
  </p:sldLayoutIdLst>
  <p:txStyles>
    <p:titleStyle>
      <a:lvl1pPr algn="l" rtl="0" eaLnBrk="0" fontAlgn="base" hangingPunct="0">
        <a:spcBef>
          <a:spcPct val="0"/>
        </a:spcBef>
        <a:spcAft>
          <a:spcPct val="0"/>
        </a:spcAft>
        <a:defRPr sz="3600" b="1">
          <a:solidFill>
            <a:schemeClr val="bg1"/>
          </a:solidFill>
          <a:latin typeface="+mj-lt"/>
          <a:ea typeface="+mj-ea"/>
          <a:cs typeface="+mj-cs"/>
        </a:defRPr>
      </a:lvl1pPr>
      <a:lvl2pPr algn="l" rtl="0" eaLnBrk="0" fontAlgn="base" hangingPunct="0">
        <a:spcBef>
          <a:spcPct val="0"/>
        </a:spcBef>
        <a:spcAft>
          <a:spcPct val="0"/>
        </a:spcAft>
        <a:defRPr sz="3600" b="1">
          <a:solidFill>
            <a:schemeClr val="bg1"/>
          </a:solidFill>
          <a:latin typeface="Arial" charset="0"/>
        </a:defRPr>
      </a:lvl2pPr>
      <a:lvl3pPr algn="l" rtl="0" eaLnBrk="0" fontAlgn="base" hangingPunct="0">
        <a:spcBef>
          <a:spcPct val="0"/>
        </a:spcBef>
        <a:spcAft>
          <a:spcPct val="0"/>
        </a:spcAft>
        <a:defRPr sz="3600" b="1">
          <a:solidFill>
            <a:schemeClr val="bg1"/>
          </a:solidFill>
          <a:latin typeface="Arial" charset="0"/>
        </a:defRPr>
      </a:lvl3pPr>
      <a:lvl4pPr algn="l" rtl="0" eaLnBrk="0" fontAlgn="base" hangingPunct="0">
        <a:spcBef>
          <a:spcPct val="0"/>
        </a:spcBef>
        <a:spcAft>
          <a:spcPct val="0"/>
        </a:spcAft>
        <a:defRPr sz="3600" b="1">
          <a:solidFill>
            <a:schemeClr val="bg1"/>
          </a:solidFill>
          <a:latin typeface="Arial" charset="0"/>
        </a:defRPr>
      </a:lvl4pPr>
      <a:lvl5pPr algn="l" rtl="0" eaLnBrk="0" fontAlgn="base" hangingPunct="0">
        <a:spcBef>
          <a:spcPct val="0"/>
        </a:spcBef>
        <a:spcAft>
          <a:spcPct val="0"/>
        </a:spcAft>
        <a:defRPr sz="3600" b="1">
          <a:solidFill>
            <a:schemeClr val="bg1"/>
          </a:solidFill>
          <a:latin typeface="Arial" charset="0"/>
        </a:defRPr>
      </a:lvl5pPr>
      <a:lvl6pPr marL="457200" algn="l" rtl="0" fontAlgn="base">
        <a:spcBef>
          <a:spcPct val="0"/>
        </a:spcBef>
        <a:spcAft>
          <a:spcPct val="0"/>
        </a:spcAft>
        <a:defRPr sz="3600" b="1">
          <a:solidFill>
            <a:schemeClr val="bg1"/>
          </a:solidFill>
          <a:latin typeface="Arial" charset="0"/>
        </a:defRPr>
      </a:lvl6pPr>
      <a:lvl7pPr marL="914400" algn="l" rtl="0" fontAlgn="base">
        <a:spcBef>
          <a:spcPct val="0"/>
        </a:spcBef>
        <a:spcAft>
          <a:spcPct val="0"/>
        </a:spcAft>
        <a:defRPr sz="3600" b="1">
          <a:solidFill>
            <a:schemeClr val="bg1"/>
          </a:solidFill>
          <a:latin typeface="Arial" charset="0"/>
        </a:defRPr>
      </a:lvl7pPr>
      <a:lvl8pPr marL="1371600" algn="l" rtl="0" fontAlgn="base">
        <a:spcBef>
          <a:spcPct val="0"/>
        </a:spcBef>
        <a:spcAft>
          <a:spcPct val="0"/>
        </a:spcAft>
        <a:defRPr sz="3600" b="1">
          <a:solidFill>
            <a:schemeClr val="bg1"/>
          </a:solidFill>
          <a:latin typeface="Arial" charset="0"/>
        </a:defRPr>
      </a:lvl8pPr>
      <a:lvl9pPr marL="1828800" algn="l" rtl="0" fontAlgn="base">
        <a:spcBef>
          <a:spcPct val="0"/>
        </a:spcBef>
        <a:spcAft>
          <a:spcPct val="0"/>
        </a:spcAft>
        <a:defRPr sz="3600" b="1">
          <a:solidFill>
            <a:schemeClr val="bg1"/>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3.jpe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5.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7.jpe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4"/>
          <p:cNvSpPr txBox="1">
            <a:spLocks noChangeArrowheads="1"/>
          </p:cNvSpPr>
          <p:nvPr/>
        </p:nvSpPr>
        <p:spPr bwMode="auto">
          <a:xfrm>
            <a:off x="500063" y="571500"/>
            <a:ext cx="8208962" cy="708025"/>
          </a:xfrm>
          <a:prstGeom prst="rect">
            <a:avLst/>
          </a:prstGeom>
          <a:noFill/>
          <a:ln w="9525">
            <a:noFill/>
            <a:miter lim="800000"/>
            <a:headEnd/>
            <a:tailEnd/>
          </a:ln>
        </p:spPr>
        <p:txBody>
          <a:bodyPr>
            <a:spAutoFit/>
          </a:bodyPr>
          <a:lstStyle/>
          <a:p>
            <a:pPr algn="ctr"/>
            <a:r>
              <a:rPr lang="en-US" sz="4000" b="1" i="0"/>
              <a:t>REFERENCING GUIDELINES</a:t>
            </a:r>
          </a:p>
        </p:txBody>
      </p:sp>
      <p:sp>
        <p:nvSpPr>
          <p:cNvPr id="7" name="Rectangle 6"/>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pic>
        <p:nvPicPr>
          <p:cNvPr id="1026" name="Picture 2" descr="C:\Users\Al Tareeqah\Desktop\SBS Logo - 2018-01.png"/>
          <p:cNvPicPr>
            <a:picLocks noChangeAspect="1" noChangeArrowheads="1"/>
          </p:cNvPicPr>
          <p:nvPr/>
        </p:nvPicPr>
        <p:blipFill>
          <a:blip r:embed="rId3"/>
          <a:srcRect/>
          <a:stretch>
            <a:fillRect/>
          </a:stretch>
        </p:blipFill>
        <p:spPr bwMode="auto">
          <a:xfrm>
            <a:off x="2895600" y="1676400"/>
            <a:ext cx="3200400" cy="3200400"/>
          </a:xfrm>
          <a:prstGeom prst="rect">
            <a:avLst/>
          </a:prstGeom>
          <a:noFill/>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lide(fromBottom)">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What is Referencing?</a:t>
            </a:r>
            <a:endParaRPr lang="en-US" dirty="0"/>
          </a:p>
        </p:txBody>
      </p:sp>
      <p:sp>
        <p:nvSpPr>
          <p:cNvPr id="16387" name="TextBox 4"/>
          <p:cNvSpPr txBox="1">
            <a:spLocks noChangeArrowheads="1"/>
          </p:cNvSpPr>
          <p:nvPr/>
        </p:nvSpPr>
        <p:spPr bwMode="auto">
          <a:xfrm>
            <a:off x="395288" y="1141413"/>
            <a:ext cx="8208962" cy="4678362"/>
          </a:xfrm>
          <a:prstGeom prst="rect">
            <a:avLst/>
          </a:prstGeom>
          <a:noFill/>
          <a:ln w="9525">
            <a:noFill/>
            <a:miter lim="800000"/>
            <a:headEnd/>
            <a:tailEnd/>
          </a:ln>
        </p:spPr>
        <p:txBody>
          <a:bodyPr>
            <a:spAutoFit/>
          </a:bodyPr>
          <a:lstStyle/>
          <a:p>
            <a:r>
              <a:rPr lang="en-US" sz="2000" i="0"/>
              <a:t>Referencing is a standardized method of formatting the information sources you have used in your assignments or written work.</a:t>
            </a:r>
          </a:p>
          <a:p>
            <a:endParaRPr lang="en-US" sz="2000" i="0"/>
          </a:p>
          <a:p>
            <a:r>
              <a:rPr lang="en-US" sz="2000" i="0"/>
              <a:t>Any given referencing style serves two purposes:</a:t>
            </a:r>
          </a:p>
          <a:p>
            <a:endParaRPr lang="en-US" sz="2000" i="0"/>
          </a:p>
          <a:p>
            <a:pPr>
              <a:buClr>
                <a:srgbClr val="FF0000"/>
              </a:buClr>
              <a:buFont typeface="Wingdings" pitchFamily="2" charset="2"/>
              <a:buChar char="v"/>
            </a:pPr>
            <a:r>
              <a:rPr lang="en-US" sz="2000" i="0"/>
              <a:t> acknowledges the source</a:t>
            </a:r>
          </a:p>
          <a:p>
            <a:pPr>
              <a:buClr>
                <a:srgbClr val="FF0000"/>
              </a:buClr>
              <a:buFont typeface="Wingdings" pitchFamily="2" charset="2"/>
              <a:buChar char="v"/>
            </a:pPr>
            <a:r>
              <a:rPr lang="en-US" sz="2000" i="0"/>
              <a:t> allows the reader to trace the source</a:t>
            </a:r>
          </a:p>
          <a:p>
            <a:pPr>
              <a:buClr>
                <a:srgbClr val="FF0000"/>
              </a:buClr>
              <a:buFont typeface="Wingdings" pitchFamily="2" charset="2"/>
              <a:buChar char="v"/>
            </a:pPr>
            <a:endParaRPr lang="en-US" sz="2000" i="0"/>
          </a:p>
          <a:p>
            <a:pPr>
              <a:buClr>
                <a:srgbClr val="FF0000"/>
              </a:buClr>
            </a:pPr>
            <a:r>
              <a:rPr lang="en-US" sz="2000" i="0"/>
              <a:t>When writing a piece of academic work, for example an essay or thesis, you must acknowledge the sources of information that you have used.</a:t>
            </a:r>
          </a:p>
          <a:p>
            <a:pPr>
              <a:buClr>
                <a:srgbClr val="FF0000"/>
              </a:buClr>
            </a:pPr>
            <a:endParaRPr lang="en-US" sz="2000" i="0"/>
          </a:p>
          <a:p>
            <a:pPr>
              <a:buClr>
                <a:srgbClr val="FF0000"/>
              </a:buClr>
            </a:pPr>
            <a:r>
              <a:rPr lang="en-US" sz="2000" b="1" i="0">
                <a:solidFill>
                  <a:srgbClr val="FF0000"/>
                </a:solidFill>
              </a:rPr>
              <a:t>This acknowledgement of sources is called referencing or citing.</a:t>
            </a:r>
          </a:p>
          <a:p>
            <a:pPr>
              <a:buClr>
                <a:srgbClr val="FF0000"/>
              </a:buClr>
            </a:pPr>
            <a:endParaRPr lang="en-US" sz="2000" i="0"/>
          </a:p>
          <a:p>
            <a:pPr algn="just"/>
            <a:endParaRPr lang="en-US" sz="1900" b="1" i="0"/>
          </a:p>
          <a:p>
            <a:pPr algn="just"/>
            <a:endParaRPr lang="en-US" sz="19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slide(fromBottom)">
                                      <p:cBhvr>
                                        <p:cTn id="7" dur="500"/>
                                        <p:tgtEl>
                                          <p:spTgt spid="16387">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16387">
                                            <p:txEl>
                                              <p:pRg st="2" end="2"/>
                                            </p:txEl>
                                          </p:spTgt>
                                        </p:tgtEl>
                                        <p:attrNameLst>
                                          <p:attrName>style.visibility</p:attrName>
                                        </p:attrNameLst>
                                      </p:cBhvr>
                                      <p:to>
                                        <p:strVal val="visible"/>
                                      </p:to>
                                    </p:set>
                                    <p:animEffect transition="in" filter="slide(fromBottom)">
                                      <p:cBhvr>
                                        <p:cTn id="10" dur="500"/>
                                        <p:tgtEl>
                                          <p:spTgt spid="16387">
                                            <p:txEl>
                                              <p:pRg st="2" end="2"/>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16387">
                                            <p:txEl>
                                              <p:pRg st="4" end="4"/>
                                            </p:txEl>
                                          </p:spTgt>
                                        </p:tgtEl>
                                        <p:attrNameLst>
                                          <p:attrName>style.visibility</p:attrName>
                                        </p:attrNameLst>
                                      </p:cBhvr>
                                      <p:to>
                                        <p:strVal val="visible"/>
                                      </p:to>
                                    </p:set>
                                    <p:animEffect transition="in" filter="slide(fromBottom)">
                                      <p:cBhvr>
                                        <p:cTn id="13" dur="500"/>
                                        <p:tgtEl>
                                          <p:spTgt spid="16387">
                                            <p:txEl>
                                              <p:pRg st="4" end="4"/>
                                            </p:txEl>
                                          </p:spTgt>
                                        </p:tgtEl>
                                      </p:cBhvr>
                                    </p:animEffect>
                                  </p:childTnLst>
                                </p:cTn>
                              </p:par>
                              <p:par>
                                <p:cTn id="14" presetID="12" presetClass="entr" presetSubtype="4" fill="hold" nodeType="withEffect">
                                  <p:stCondLst>
                                    <p:cond delay="0"/>
                                  </p:stCondLst>
                                  <p:childTnLst>
                                    <p:set>
                                      <p:cBhvr>
                                        <p:cTn id="15" dur="1" fill="hold">
                                          <p:stCondLst>
                                            <p:cond delay="0"/>
                                          </p:stCondLst>
                                        </p:cTn>
                                        <p:tgtEl>
                                          <p:spTgt spid="16387">
                                            <p:txEl>
                                              <p:pRg st="5" end="5"/>
                                            </p:txEl>
                                          </p:spTgt>
                                        </p:tgtEl>
                                        <p:attrNameLst>
                                          <p:attrName>style.visibility</p:attrName>
                                        </p:attrNameLst>
                                      </p:cBhvr>
                                      <p:to>
                                        <p:strVal val="visible"/>
                                      </p:to>
                                    </p:set>
                                    <p:animEffect transition="in" filter="slide(fromBottom)">
                                      <p:cBhvr>
                                        <p:cTn id="16" dur="500"/>
                                        <p:tgtEl>
                                          <p:spTgt spid="16387">
                                            <p:txEl>
                                              <p:pRg st="5" end="5"/>
                                            </p:txEl>
                                          </p:spTgt>
                                        </p:tgtEl>
                                      </p:cBhvr>
                                    </p:animEffect>
                                  </p:childTnLst>
                                </p:cTn>
                              </p:par>
                              <p:par>
                                <p:cTn id="17" presetID="12" presetClass="entr" presetSubtype="4" fill="hold" nodeType="withEffect">
                                  <p:stCondLst>
                                    <p:cond delay="0"/>
                                  </p:stCondLst>
                                  <p:childTnLst>
                                    <p:set>
                                      <p:cBhvr>
                                        <p:cTn id="18" dur="1" fill="hold">
                                          <p:stCondLst>
                                            <p:cond delay="0"/>
                                          </p:stCondLst>
                                        </p:cTn>
                                        <p:tgtEl>
                                          <p:spTgt spid="16387">
                                            <p:txEl>
                                              <p:pRg st="7" end="7"/>
                                            </p:txEl>
                                          </p:spTgt>
                                        </p:tgtEl>
                                        <p:attrNameLst>
                                          <p:attrName>style.visibility</p:attrName>
                                        </p:attrNameLst>
                                      </p:cBhvr>
                                      <p:to>
                                        <p:strVal val="visible"/>
                                      </p:to>
                                    </p:set>
                                    <p:animEffect transition="in" filter="slide(fromBottom)">
                                      <p:cBhvr>
                                        <p:cTn id="19" dur="500"/>
                                        <p:tgtEl>
                                          <p:spTgt spid="16387">
                                            <p:txEl>
                                              <p:pRg st="7" end="7"/>
                                            </p:txEl>
                                          </p:spTgt>
                                        </p:tgtEl>
                                      </p:cBhvr>
                                    </p:animEffect>
                                  </p:childTnLst>
                                </p:cTn>
                              </p:par>
                              <p:par>
                                <p:cTn id="20" presetID="12" presetClass="entr" presetSubtype="4" fill="hold" nodeType="withEffect">
                                  <p:stCondLst>
                                    <p:cond delay="0"/>
                                  </p:stCondLst>
                                  <p:childTnLst>
                                    <p:set>
                                      <p:cBhvr>
                                        <p:cTn id="21" dur="1" fill="hold">
                                          <p:stCondLst>
                                            <p:cond delay="0"/>
                                          </p:stCondLst>
                                        </p:cTn>
                                        <p:tgtEl>
                                          <p:spTgt spid="16387">
                                            <p:txEl>
                                              <p:pRg st="9" end="9"/>
                                            </p:txEl>
                                          </p:spTgt>
                                        </p:tgtEl>
                                        <p:attrNameLst>
                                          <p:attrName>style.visibility</p:attrName>
                                        </p:attrNameLst>
                                      </p:cBhvr>
                                      <p:to>
                                        <p:strVal val="visible"/>
                                      </p:to>
                                    </p:set>
                                    <p:animEffect transition="in" filter="slide(fromBottom)">
                                      <p:cBhvr>
                                        <p:cTn id="22" dur="500"/>
                                        <p:tgtEl>
                                          <p:spTgt spid="1638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Why is Referencing Important?</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17413" name="TextBox 4"/>
          <p:cNvSpPr txBox="1">
            <a:spLocks noChangeArrowheads="1"/>
          </p:cNvSpPr>
          <p:nvPr/>
        </p:nvSpPr>
        <p:spPr bwMode="auto">
          <a:xfrm>
            <a:off x="428625" y="1055688"/>
            <a:ext cx="8208963" cy="5016500"/>
          </a:xfrm>
          <a:prstGeom prst="rect">
            <a:avLst/>
          </a:prstGeom>
          <a:noFill/>
          <a:ln w="9525">
            <a:noFill/>
            <a:miter lim="800000"/>
            <a:headEnd/>
            <a:tailEnd/>
          </a:ln>
        </p:spPr>
        <p:txBody>
          <a:bodyPr>
            <a:spAutoFit/>
          </a:bodyPr>
          <a:lstStyle/>
          <a:p>
            <a:pPr>
              <a:buClr>
                <a:srgbClr val="FF0000"/>
              </a:buClr>
            </a:pPr>
            <a:r>
              <a:rPr lang="en-US" sz="2000" i="0">
                <a:solidFill>
                  <a:srgbClr val="FF0000"/>
                </a:solidFill>
              </a:rPr>
              <a:t>Honesty:</a:t>
            </a:r>
          </a:p>
          <a:p>
            <a:pPr>
              <a:buClr>
                <a:srgbClr val="FF0000"/>
              </a:buClr>
            </a:pPr>
            <a:r>
              <a:rPr lang="en-US" sz="2000" i="0"/>
              <a:t>By giving the source you make it clear to the reader that you are not trying to pretend that somebody else’s work  is your own.</a:t>
            </a:r>
          </a:p>
          <a:p>
            <a:pPr>
              <a:buClr>
                <a:srgbClr val="FF0000"/>
              </a:buClr>
            </a:pPr>
            <a:endParaRPr lang="en-US" sz="2000" i="0"/>
          </a:p>
          <a:p>
            <a:pPr>
              <a:buClr>
                <a:srgbClr val="FF0000"/>
              </a:buClr>
            </a:pPr>
            <a:r>
              <a:rPr lang="en-US" sz="2000" i="0">
                <a:solidFill>
                  <a:srgbClr val="FF0000"/>
                </a:solidFill>
              </a:rPr>
              <a:t>Courtesy:</a:t>
            </a:r>
          </a:p>
          <a:p>
            <a:pPr>
              <a:buClr>
                <a:srgbClr val="FF0000"/>
              </a:buClr>
            </a:pPr>
            <a:r>
              <a:rPr lang="en-US" sz="2000" i="0"/>
              <a:t>Acknowledging a source is a courtesy and respect to the person whose ideas or words you have used or referred to.</a:t>
            </a:r>
          </a:p>
          <a:p>
            <a:pPr>
              <a:buClr>
                <a:srgbClr val="FF0000"/>
              </a:buClr>
            </a:pPr>
            <a:endParaRPr lang="en-US" sz="2000" i="0"/>
          </a:p>
          <a:p>
            <a:pPr>
              <a:buClr>
                <a:srgbClr val="FF0000"/>
              </a:buClr>
            </a:pPr>
            <a:r>
              <a:rPr lang="en-US" sz="2000" i="0">
                <a:solidFill>
                  <a:srgbClr val="FF0000"/>
                </a:solidFill>
              </a:rPr>
              <a:t>Credibility:</a:t>
            </a:r>
          </a:p>
          <a:p>
            <a:pPr>
              <a:buClr>
                <a:srgbClr val="FF0000"/>
              </a:buClr>
            </a:pPr>
            <a:r>
              <a:rPr lang="en-US" sz="2000" i="0"/>
              <a:t>People will have more confident in your assertion  if they know where your information comes from. Thoroughness in referencing  suggests that you have also been thorough in checking your facts.</a:t>
            </a:r>
          </a:p>
          <a:p>
            <a:pPr>
              <a:buClr>
                <a:srgbClr val="FF0000"/>
              </a:buClr>
            </a:pPr>
            <a:endParaRPr lang="en-US" sz="2000" i="0"/>
          </a:p>
          <a:p>
            <a:pPr>
              <a:buClr>
                <a:srgbClr val="FF0000"/>
              </a:buClr>
            </a:pPr>
            <a:r>
              <a:rPr lang="en-US" sz="2000" i="0">
                <a:solidFill>
                  <a:srgbClr val="FF0000"/>
                </a:solidFill>
              </a:rPr>
              <a:t>Helping Others:</a:t>
            </a:r>
          </a:p>
          <a:p>
            <a:pPr>
              <a:buClr>
                <a:srgbClr val="FF0000"/>
              </a:buClr>
            </a:pPr>
            <a:r>
              <a:rPr lang="en-US" sz="2000" i="0"/>
              <a:t>The source helps your readers to find the original texts or web pages to read themselves, should they wish.</a:t>
            </a:r>
            <a:endParaRPr lang="en-US" sz="1900" i="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17413">
                                            <p:txEl>
                                              <p:pRg st="0" end="0"/>
                                            </p:txEl>
                                          </p:spTgt>
                                        </p:tgtEl>
                                        <p:attrNameLst>
                                          <p:attrName>style.visibility</p:attrName>
                                        </p:attrNameLst>
                                      </p:cBhvr>
                                      <p:to>
                                        <p:strVal val="visible"/>
                                      </p:to>
                                    </p:set>
                                    <p:animEffect transition="in" filter="slide(fromBottom)">
                                      <p:cBhvr>
                                        <p:cTn id="7" dur="500"/>
                                        <p:tgtEl>
                                          <p:spTgt spid="17413">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17413">
                                            <p:txEl>
                                              <p:pRg st="1" end="1"/>
                                            </p:txEl>
                                          </p:spTgt>
                                        </p:tgtEl>
                                        <p:attrNameLst>
                                          <p:attrName>style.visibility</p:attrName>
                                        </p:attrNameLst>
                                      </p:cBhvr>
                                      <p:to>
                                        <p:strVal val="visible"/>
                                      </p:to>
                                    </p:set>
                                    <p:animEffect transition="in" filter="slide(fromBottom)">
                                      <p:cBhvr>
                                        <p:cTn id="10" dur="500"/>
                                        <p:tgtEl>
                                          <p:spTgt spid="17413">
                                            <p:txEl>
                                              <p:pRg st="1" end="1"/>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17413">
                                            <p:txEl>
                                              <p:pRg st="3" end="3"/>
                                            </p:txEl>
                                          </p:spTgt>
                                        </p:tgtEl>
                                        <p:attrNameLst>
                                          <p:attrName>style.visibility</p:attrName>
                                        </p:attrNameLst>
                                      </p:cBhvr>
                                      <p:to>
                                        <p:strVal val="visible"/>
                                      </p:to>
                                    </p:set>
                                    <p:animEffect transition="in" filter="slide(fromBottom)">
                                      <p:cBhvr>
                                        <p:cTn id="13" dur="500"/>
                                        <p:tgtEl>
                                          <p:spTgt spid="17413">
                                            <p:txEl>
                                              <p:pRg st="3" end="3"/>
                                            </p:txEl>
                                          </p:spTgt>
                                        </p:tgtEl>
                                      </p:cBhvr>
                                    </p:animEffect>
                                  </p:childTnLst>
                                </p:cTn>
                              </p:par>
                              <p:par>
                                <p:cTn id="14" presetID="12" presetClass="entr" presetSubtype="4" fill="hold" nodeType="withEffect">
                                  <p:stCondLst>
                                    <p:cond delay="0"/>
                                  </p:stCondLst>
                                  <p:childTnLst>
                                    <p:set>
                                      <p:cBhvr>
                                        <p:cTn id="15" dur="1" fill="hold">
                                          <p:stCondLst>
                                            <p:cond delay="0"/>
                                          </p:stCondLst>
                                        </p:cTn>
                                        <p:tgtEl>
                                          <p:spTgt spid="17413">
                                            <p:txEl>
                                              <p:pRg st="4" end="4"/>
                                            </p:txEl>
                                          </p:spTgt>
                                        </p:tgtEl>
                                        <p:attrNameLst>
                                          <p:attrName>style.visibility</p:attrName>
                                        </p:attrNameLst>
                                      </p:cBhvr>
                                      <p:to>
                                        <p:strVal val="visible"/>
                                      </p:to>
                                    </p:set>
                                    <p:animEffect transition="in" filter="slide(fromBottom)">
                                      <p:cBhvr>
                                        <p:cTn id="16" dur="500"/>
                                        <p:tgtEl>
                                          <p:spTgt spid="17413">
                                            <p:txEl>
                                              <p:pRg st="4" end="4"/>
                                            </p:txEl>
                                          </p:spTgt>
                                        </p:tgtEl>
                                      </p:cBhvr>
                                    </p:animEffect>
                                  </p:childTnLst>
                                </p:cTn>
                              </p:par>
                              <p:par>
                                <p:cTn id="17" presetID="12" presetClass="entr" presetSubtype="4" fill="hold" nodeType="withEffect">
                                  <p:stCondLst>
                                    <p:cond delay="0"/>
                                  </p:stCondLst>
                                  <p:childTnLst>
                                    <p:set>
                                      <p:cBhvr>
                                        <p:cTn id="18" dur="1" fill="hold">
                                          <p:stCondLst>
                                            <p:cond delay="0"/>
                                          </p:stCondLst>
                                        </p:cTn>
                                        <p:tgtEl>
                                          <p:spTgt spid="17413">
                                            <p:txEl>
                                              <p:pRg st="6" end="6"/>
                                            </p:txEl>
                                          </p:spTgt>
                                        </p:tgtEl>
                                        <p:attrNameLst>
                                          <p:attrName>style.visibility</p:attrName>
                                        </p:attrNameLst>
                                      </p:cBhvr>
                                      <p:to>
                                        <p:strVal val="visible"/>
                                      </p:to>
                                    </p:set>
                                    <p:animEffect transition="in" filter="slide(fromBottom)">
                                      <p:cBhvr>
                                        <p:cTn id="19" dur="500"/>
                                        <p:tgtEl>
                                          <p:spTgt spid="17413">
                                            <p:txEl>
                                              <p:pRg st="6" end="6"/>
                                            </p:txEl>
                                          </p:spTgt>
                                        </p:tgtEl>
                                      </p:cBhvr>
                                    </p:animEffect>
                                  </p:childTnLst>
                                </p:cTn>
                              </p:par>
                              <p:par>
                                <p:cTn id="20" presetID="12" presetClass="entr" presetSubtype="4" fill="hold" nodeType="withEffect">
                                  <p:stCondLst>
                                    <p:cond delay="0"/>
                                  </p:stCondLst>
                                  <p:childTnLst>
                                    <p:set>
                                      <p:cBhvr>
                                        <p:cTn id="21" dur="1" fill="hold">
                                          <p:stCondLst>
                                            <p:cond delay="0"/>
                                          </p:stCondLst>
                                        </p:cTn>
                                        <p:tgtEl>
                                          <p:spTgt spid="17413">
                                            <p:txEl>
                                              <p:pRg st="7" end="7"/>
                                            </p:txEl>
                                          </p:spTgt>
                                        </p:tgtEl>
                                        <p:attrNameLst>
                                          <p:attrName>style.visibility</p:attrName>
                                        </p:attrNameLst>
                                      </p:cBhvr>
                                      <p:to>
                                        <p:strVal val="visible"/>
                                      </p:to>
                                    </p:set>
                                    <p:animEffect transition="in" filter="slide(fromBottom)">
                                      <p:cBhvr>
                                        <p:cTn id="22" dur="500"/>
                                        <p:tgtEl>
                                          <p:spTgt spid="17413">
                                            <p:txEl>
                                              <p:pRg st="7" end="7"/>
                                            </p:txEl>
                                          </p:spTgt>
                                        </p:tgtEl>
                                      </p:cBhvr>
                                    </p:animEffect>
                                  </p:childTnLst>
                                </p:cTn>
                              </p:par>
                              <p:par>
                                <p:cTn id="23" presetID="12" presetClass="entr" presetSubtype="4" fill="hold" nodeType="withEffect">
                                  <p:stCondLst>
                                    <p:cond delay="0"/>
                                  </p:stCondLst>
                                  <p:childTnLst>
                                    <p:set>
                                      <p:cBhvr>
                                        <p:cTn id="24" dur="1" fill="hold">
                                          <p:stCondLst>
                                            <p:cond delay="0"/>
                                          </p:stCondLst>
                                        </p:cTn>
                                        <p:tgtEl>
                                          <p:spTgt spid="17413">
                                            <p:txEl>
                                              <p:pRg st="9" end="9"/>
                                            </p:txEl>
                                          </p:spTgt>
                                        </p:tgtEl>
                                        <p:attrNameLst>
                                          <p:attrName>style.visibility</p:attrName>
                                        </p:attrNameLst>
                                      </p:cBhvr>
                                      <p:to>
                                        <p:strVal val="visible"/>
                                      </p:to>
                                    </p:set>
                                    <p:animEffect transition="in" filter="slide(fromBottom)">
                                      <p:cBhvr>
                                        <p:cTn id="25" dur="500"/>
                                        <p:tgtEl>
                                          <p:spTgt spid="17413">
                                            <p:txEl>
                                              <p:pRg st="9" end="9"/>
                                            </p:txEl>
                                          </p:spTgt>
                                        </p:tgtEl>
                                      </p:cBhvr>
                                    </p:animEffect>
                                  </p:childTnLst>
                                </p:cTn>
                              </p:par>
                              <p:par>
                                <p:cTn id="26" presetID="12" presetClass="entr" presetSubtype="4" fill="hold" nodeType="withEffect">
                                  <p:stCondLst>
                                    <p:cond delay="0"/>
                                  </p:stCondLst>
                                  <p:childTnLst>
                                    <p:set>
                                      <p:cBhvr>
                                        <p:cTn id="27" dur="1" fill="hold">
                                          <p:stCondLst>
                                            <p:cond delay="0"/>
                                          </p:stCondLst>
                                        </p:cTn>
                                        <p:tgtEl>
                                          <p:spTgt spid="17413">
                                            <p:txEl>
                                              <p:pRg st="10" end="10"/>
                                            </p:txEl>
                                          </p:spTgt>
                                        </p:tgtEl>
                                        <p:attrNameLst>
                                          <p:attrName>style.visibility</p:attrName>
                                        </p:attrNameLst>
                                      </p:cBhvr>
                                      <p:to>
                                        <p:strVal val="visible"/>
                                      </p:to>
                                    </p:set>
                                    <p:animEffect transition="in" filter="slide(fromBottom)">
                                      <p:cBhvr>
                                        <p:cTn id="28" dur="500"/>
                                        <p:tgtEl>
                                          <p:spTgt spid="1741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How will it help me?</a:t>
            </a:r>
            <a:endParaRPr lang="en-US" dirty="0"/>
          </a:p>
        </p:txBody>
      </p:sp>
      <p:sp>
        <p:nvSpPr>
          <p:cNvPr id="18435" name="TextBox 4"/>
          <p:cNvSpPr txBox="1">
            <a:spLocks noChangeArrowheads="1"/>
          </p:cNvSpPr>
          <p:nvPr/>
        </p:nvSpPr>
        <p:spPr bwMode="auto">
          <a:xfrm>
            <a:off x="395288" y="1141413"/>
            <a:ext cx="8208962" cy="3140075"/>
          </a:xfrm>
          <a:prstGeom prst="rect">
            <a:avLst/>
          </a:prstGeom>
          <a:noFill/>
          <a:ln w="9525">
            <a:noFill/>
            <a:miter lim="800000"/>
            <a:headEnd/>
            <a:tailEnd/>
          </a:ln>
        </p:spPr>
        <p:txBody>
          <a:bodyPr>
            <a:spAutoFit/>
          </a:bodyPr>
          <a:lstStyle/>
          <a:p>
            <a:endParaRPr lang="en-US" sz="2000" i="0"/>
          </a:p>
          <a:p>
            <a:pPr>
              <a:buClr>
                <a:srgbClr val="FF0000"/>
              </a:buClr>
              <a:buFont typeface="Wingdings" pitchFamily="2" charset="2"/>
              <a:buChar char="v"/>
            </a:pPr>
            <a:r>
              <a:rPr lang="en-US" sz="2000" i="0"/>
              <a:t> provides evidence that you have read wisely and  understand your subject</a:t>
            </a:r>
          </a:p>
          <a:p>
            <a:pPr>
              <a:buClr>
                <a:srgbClr val="FF0000"/>
              </a:buClr>
              <a:buFont typeface="Wingdings" pitchFamily="2" charset="2"/>
              <a:buChar char="v"/>
            </a:pPr>
            <a:r>
              <a:rPr lang="en-US" sz="2000" i="0"/>
              <a:t> protect yourself from accusations of plagiarism</a:t>
            </a:r>
          </a:p>
          <a:p>
            <a:pPr>
              <a:buClr>
                <a:srgbClr val="FF0000"/>
              </a:buClr>
              <a:buFont typeface="Wingdings" pitchFamily="2" charset="2"/>
              <a:buChar char="v"/>
            </a:pPr>
            <a:r>
              <a:rPr lang="en-US" sz="2000" i="0"/>
              <a:t> strengthen your argument or point of view</a:t>
            </a:r>
          </a:p>
          <a:p>
            <a:pPr>
              <a:buClr>
                <a:srgbClr val="FF0000"/>
              </a:buClr>
              <a:buFont typeface="Wingdings" pitchFamily="2" charset="2"/>
              <a:buChar char="v"/>
            </a:pPr>
            <a:r>
              <a:rPr lang="en-US" sz="2000" i="0"/>
              <a:t> demonstrate that you have paraphrased and summarized appropriately and quoted correctly</a:t>
            </a:r>
          </a:p>
          <a:p>
            <a:pPr>
              <a:buClr>
                <a:srgbClr val="FF0000"/>
              </a:buClr>
            </a:pPr>
            <a:endParaRPr lang="en-US" sz="2000" b="1" i="0">
              <a:solidFill>
                <a:srgbClr val="FF0000"/>
              </a:solidFill>
            </a:endParaRPr>
          </a:p>
          <a:p>
            <a:pPr>
              <a:buClr>
                <a:srgbClr val="FF0000"/>
              </a:buClr>
            </a:pPr>
            <a:endParaRPr lang="en-US" sz="2000" i="0"/>
          </a:p>
          <a:p>
            <a:pPr algn="just"/>
            <a:endParaRPr lang="en-US" sz="1900" b="1" i="0"/>
          </a:p>
          <a:p>
            <a:pPr algn="just"/>
            <a:endParaRPr lang="en-US" sz="19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pic>
        <p:nvPicPr>
          <p:cNvPr id="18437" name="Picture 8" descr="question-mark.png"/>
          <p:cNvPicPr>
            <a:picLocks noChangeAspect="1"/>
          </p:cNvPicPr>
          <p:nvPr/>
        </p:nvPicPr>
        <p:blipFill>
          <a:blip r:embed="rId2"/>
          <a:srcRect/>
          <a:stretch>
            <a:fillRect/>
          </a:stretch>
        </p:blipFill>
        <p:spPr bwMode="auto">
          <a:xfrm>
            <a:off x="6000750" y="3357563"/>
            <a:ext cx="2928938" cy="2928937"/>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animEffect transition="in" filter="slide(fromBottom)">
                                      <p:cBhvr>
                                        <p:cTn id="7" dur="500"/>
                                        <p:tgtEl>
                                          <p:spTgt spid="18435">
                                            <p:txEl>
                                              <p:pRg st="1" end="1"/>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18435">
                                            <p:txEl>
                                              <p:pRg st="2" end="2"/>
                                            </p:txEl>
                                          </p:spTgt>
                                        </p:tgtEl>
                                        <p:attrNameLst>
                                          <p:attrName>style.visibility</p:attrName>
                                        </p:attrNameLst>
                                      </p:cBhvr>
                                      <p:to>
                                        <p:strVal val="visible"/>
                                      </p:to>
                                    </p:set>
                                    <p:animEffect transition="in" filter="slide(fromBottom)">
                                      <p:cBhvr>
                                        <p:cTn id="10" dur="500"/>
                                        <p:tgtEl>
                                          <p:spTgt spid="18435">
                                            <p:txEl>
                                              <p:pRg st="2" end="2"/>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18435">
                                            <p:txEl>
                                              <p:pRg st="3" end="3"/>
                                            </p:txEl>
                                          </p:spTgt>
                                        </p:tgtEl>
                                        <p:attrNameLst>
                                          <p:attrName>style.visibility</p:attrName>
                                        </p:attrNameLst>
                                      </p:cBhvr>
                                      <p:to>
                                        <p:strVal val="visible"/>
                                      </p:to>
                                    </p:set>
                                    <p:animEffect transition="in" filter="slide(fromBottom)">
                                      <p:cBhvr>
                                        <p:cTn id="13" dur="500"/>
                                        <p:tgtEl>
                                          <p:spTgt spid="18435">
                                            <p:txEl>
                                              <p:pRg st="3" end="3"/>
                                            </p:txEl>
                                          </p:spTgt>
                                        </p:tgtEl>
                                      </p:cBhvr>
                                    </p:animEffect>
                                  </p:childTnLst>
                                </p:cTn>
                              </p:par>
                              <p:par>
                                <p:cTn id="14" presetID="12" presetClass="entr" presetSubtype="4" fill="hold" nodeType="withEffect">
                                  <p:stCondLst>
                                    <p:cond delay="0"/>
                                  </p:stCondLst>
                                  <p:childTnLst>
                                    <p:set>
                                      <p:cBhvr>
                                        <p:cTn id="15" dur="1" fill="hold">
                                          <p:stCondLst>
                                            <p:cond delay="0"/>
                                          </p:stCondLst>
                                        </p:cTn>
                                        <p:tgtEl>
                                          <p:spTgt spid="18435">
                                            <p:txEl>
                                              <p:pRg st="4" end="4"/>
                                            </p:txEl>
                                          </p:spTgt>
                                        </p:tgtEl>
                                        <p:attrNameLst>
                                          <p:attrName>style.visibility</p:attrName>
                                        </p:attrNameLst>
                                      </p:cBhvr>
                                      <p:to>
                                        <p:strVal val="visible"/>
                                      </p:to>
                                    </p:set>
                                    <p:animEffect transition="in" filter="slide(fromBottom)">
                                      <p:cBhvr>
                                        <p:cTn id="16" dur="500"/>
                                        <p:tgtEl>
                                          <p:spTgt spid="184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What if I do not Reference?</a:t>
            </a:r>
            <a:endParaRPr lang="en-US" dirty="0"/>
          </a:p>
        </p:txBody>
      </p:sp>
      <p:sp>
        <p:nvSpPr>
          <p:cNvPr id="19459" name="TextBox 4"/>
          <p:cNvSpPr txBox="1">
            <a:spLocks noChangeArrowheads="1"/>
          </p:cNvSpPr>
          <p:nvPr/>
        </p:nvSpPr>
        <p:spPr bwMode="auto">
          <a:xfrm>
            <a:off x="395288" y="1141413"/>
            <a:ext cx="8208962" cy="3754437"/>
          </a:xfrm>
          <a:prstGeom prst="rect">
            <a:avLst/>
          </a:prstGeom>
          <a:noFill/>
          <a:ln w="9525">
            <a:noFill/>
            <a:miter lim="800000"/>
            <a:headEnd/>
            <a:tailEnd/>
          </a:ln>
        </p:spPr>
        <p:txBody>
          <a:bodyPr>
            <a:spAutoFit/>
          </a:bodyPr>
          <a:lstStyle/>
          <a:p>
            <a:r>
              <a:rPr lang="en-US" sz="2000" i="0"/>
              <a:t>Failure to reference, or poor referencing can be classified as </a:t>
            </a:r>
            <a:r>
              <a:rPr lang="en-US" sz="2000" i="0">
                <a:solidFill>
                  <a:srgbClr val="FF0000"/>
                </a:solidFill>
              </a:rPr>
              <a:t>Academic</a:t>
            </a:r>
            <a:r>
              <a:rPr lang="en-US" sz="2000" i="0"/>
              <a:t> </a:t>
            </a:r>
            <a:r>
              <a:rPr lang="en-US" sz="2000" i="0">
                <a:solidFill>
                  <a:srgbClr val="FF0000"/>
                </a:solidFill>
              </a:rPr>
              <a:t>Misconduct</a:t>
            </a:r>
            <a:r>
              <a:rPr lang="en-US" sz="2000" i="0"/>
              <a:t>.</a:t>
            </a:r>
          </a:p>
          <a:p>
            <a:endParaRPr lang="en-US" sz="2000" i="0"/>
          </a:p>
          <a:p>
            <a:r>
              <a:rPr lang="en-US" sz="2000" i="0">
                <a:solidFill>
                  <a:srgbClr val="FF0000"/>
                </a:solidFill>
              </a:rPr>
              <a:t>Avoiding plagiarism</a:t>
            </a:r>
            <a:r>
              <a:rPr lang="en-US" sz="2000" i="0"/>
              <a:t> is the individual's responsibility, and there are penalties for failing to do so. </a:t>
            </a:r>
          </a:p>
          <a:p>
            <a:endParaRPr lang="en-US" sz="2000" i="0"/>
          </a:p>
          <a:p>
            <a:r>
              <a:rPr lang="en-US" sz="2000" i="0"/>
              <a:t>In professional life, you will find that plagiarism can have serious effects on your reputation and that of your colleagues and employer. It may prompt legal action from the copyright owner of any work that is not acknowledged.</a:t>
            </a:r>
          </a:p>
          <a:p>
            <a:pPr>
              <a:buClr>
                <a:srgbClr val="FF0000"/>
              </a:buClr>
            </a:pPr>
            <a:endParaRPr lang="en-US" sz="2000" i="0"/>
          </a:p>
          <a:p>
            <a:pPr algn="just"/>
            <a:endParaRPr lang="en-US" sz="1900" b="1" i="0"/>
          </a:p>
          <a:p>
            <a:pPr algn="just"/>
            <a:endParaRPr lang="en-US" sz="19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pic>
        <p:nvPicPr>
          <p:cNvPr id="19461" name="Picture 8" descr="Reporting_Misconduct_2_279.jpg"/>
          <p:cNvPicPr>
            <a:picLocks noChangeAspect="1"/>
          </p:cNvPicPr>
          <p:nvPr/>
        </p:nvPicPr>
        <p:blipFill>
          <a:blip r:embed="rId2"/>
          <a:srcRect/>
          <a:stretch>
            <a:fillRect/>
          </a:stretch>
        </p:blipFill>
        <p:spPr bwMode="auto">
          <a:xfrm>
            <a:off x="5429250" y="4071938"/>
            <a:ext cx="3008313" cy="2252662"/>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slide(fromBottom)">
                                      <p:cBhvr>
                                        <p:cTn id="7" dur="500"/>
                                        <p:tgtEl>
                                          <p:spTgt spid="19459">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19459">
                                            <p:txEl>
                                              <p:pRg st="2" end="2"/>
                                            </p:txEl>
                                          </p:spTgt>
                                        </p:tgtEl>
                                        <p:attrNameLst>
                                          <p:attrName>style.visibility</p:attrName>
                                        </p:attrNameLst>
                                      </p:cBhvr>
                                      <p:to>
                                        <p:strVal val="visible"/>
                                      </p:to>
                                    </p:set>
                                    <p:animEffect transition="in" filter="slide(fromBottom)">
                                      <p:cBhvr>
                                        <p:cTn id="10" dur="500"/>
                                        <p:tgtEl>
                                          <p:spTgt spid="19459">
                                            <p:txEl>
                                              <p:pRg st="2" end="2"/>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19459">
                                            <p:txEl>
                                              <p:pRg st="4" end="4"/>
                                            </p:txEl>
                                          </p:spTgt>
                                        </p:tgtEl>
                                        <p:attrNameLst>
                                          <p:attrName>style.visibility</p:attrName>
                                        </p:attrNameLst>
                                      </p:cBhvr>
                                      <p:to>
                                        <p:strVal val="visible"/>
                                      </p:to>
                                    </p:set>
                                    <p:animEffect transition="in" filter="slide(fromBottom)">
                                      <p:cBhvr>
                                        <p:cTn id="13" dur="500"/>
                                        <p:tgtEl>
                                          <p:spTgt spid="194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What is Plagiarism?</a:t>
            </a:r>
            <a:endParaRPr lang="en-US" dirty="0"/>
          </a:p>
        </p:txBody>
      </p:sp>
      <p:sp>
        <p:nvSpPr>
          <p:cNvPr id="20483" name="TextBox 4"/>
          <p:cNvSpPr txBox="1">
            <a:spLocks noChangeArrowheads="1"/>
          </p:cNvSpPr>
          <p:nvPr/>
        </p:nvSpPr>
        <p:spPr bwMode="auto">
          <a:xfrm>
            <a:off x="395288" y="1141413"/>
            <a:ext cx="8208962" cy="5308600"/>
          </a:xfrm>
          <a:prstGeom prst="rect">
            <a:avLst/>
          </a:prstGeom>
          <a:noFill/>
          <a:ln w="9525">
            <a:noFill/>
            <a:miter lim="800000"/>
            <a:headEnd/>
            <a:tailEnd/>
          </a:ln>
        </p:spPr>
        <p:txBody>
          <a:bodyPr>
            <a:spAutoFit/>
          </a:bodyPr>
          <a:lstStyle/>
          <a:p>
            <a:r>
              <a:rPr lang="en-US" sz="2000" i="0"/>
              <a:t>The most common offense under the Academic Code of Conduct is plagiarism which the Code defines as </a:t>
            </a:r>
            <a:r>
              <a:rPr lang="en-US" sz="2000" b="1" i="0"/>
              <a:t>"</a:t>
            </a:r>
            <a:r>
              <a:rPr lang="en-US" sz="2000" b="1" i="0">
                <a:solidFill>
                  <a:srgbClr val="FF0000"/>
                </a:solidFill>
              </a:rPr>
              <a:t>the presentation of the work of another person as one's own or without proper acknowledgement</a:t>
            </a:r>
            <a:r>
              <a:rPr lang="en-US" sz="2000" b="1" i="0"/>
              <a:t>“</a:t>
            </a:r>
          </a:p>
          <a:p>
            <a:endParaRPr lang="en-US" sz="2000" b="1" i="0"/>
          </a:p>
          <a:p>
            <a:pPr>
              <a:buClr>
                <a:srgbClr val="FF0000"/>
              </a:buClr>
              <a:buFont typeface="Wingdings" pitchFamily="2" charset="2"/>
              <a:buChar char="v"/>
            </a:pPr>
            <a:r>
              <a:rPr lang="en-US" sz="2000" i="0"/>
              <a:t> material copied word for word from books, journals, internet sites, professor's course notes, etc.</a:t>
            </a:r>
          </a:p>
          <a:p>
            <a:pPr>
              <a:buClr>
                <a:srgbClr val="FF0000"/>
              </a:buClr>
              <a:buFont typeface="Wingdings" pitchFamily="2" charset="2"/>
              <a:buChar char="v"/>
            </a:pPr>
            <a:r>
              <a:rPr lang="en-US" sz="2000" i="0"/>
              <a:t> material that is paraphrased but closely resembles the original source.</a:t>
            </a:r>
          </a:p>
          <a:p>
            <a:pPr>
              <a:buClr>
                <a:srgbClr val="FF0000"/>
              </a:buClr>
              <a:buFont typeface="Wingdings" pitchFamily="2" charset="2"/>
              <a:buChar char="v"/>
            </a:pPr>
            <a:r>
              <a:rPr lang="en-US" sz="2000" i="0"/>
              <a:t> work of a fellow student, for example, an answer on a quiz, data for a lab report, a paper or assignment completed by another student.</a:t>
            </a:r>
          </a:p>
          <a:p>
            <a:pPr>
              <a:buClr>
                <a:srgbClr val="FF0000"/>
              </a:buClr>
              <a:buFont typeface="Wingdings" pitchFamily="2" charset="2"/>
              <a:buChar char="v"/>
            </a:pPr>
            <a:r>
              <a:rPr lang="en-US" sz="2000" i="0"/>
              <a:t> paper purchased through one of the many available sources.</a:t>
            </a:r>
          </a:p>
          <a:p>
            <a:pPr>
              <a:buClr>
                <a:srgbClr val="FF0000"/>
              </a:buClr>
              <a:buFont typeface="Wingdings" pitchFamily="2" charset="2"/>
              <a:buChar char="v"/>
            </a:pPr>
            <a:r>
              <a:rPr lang="en-US" sz="2000" i="0"/>
              <a:t> Plagiarism does not refer to words alone - it can also refer to copying images, graphs, tables, and ideas.</a:t>
            </a:r>
          </a:p>
          <a:p>
            <a:pPr>
              <a:buClr>
                <a:srgbClr val="FF0000"/>
              </a:buClr>
              <a:buFont typeface="Wingdings" pitchFamily="2" charset="2"/>
              <a:buChar char="v"/>
            </a:pPr>
            <a:r>
              <a:rPr lang="en-US" sz="2000" i="0"/>
              <a:t> If you translate the work of another person into French or English and do not cite the source, this is also plagiarism.</a:t>
            </a:r>
          </a:p>
          <a:p>
            <a:pPr>
              <a:buClr>
                <a:srgbClr val="FF0000"/>
              </a:buClr>
              <a:buFont typeface="Wingdings" pitchFamily="2" charset="2"/>
              <a:buChar char="v"/>
            </a:pPr>
            <a:r>
              <a:rPr lang="en-US" sz="2000" i="0"/>
              <a:t> If you cite your own work without the correct citation, this too is plagiarism.</a:t>
            </a:r>
          </a:p>
          <a:p>
            <a:endParaRPr lang="en-US" sz="19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slide(fromBottom)">
                                      <p:cBhvr>
                                        <p:cTn id="7" dur="500"/>
                                        <p:tgtEl>
                                          <p:spTgt spid="204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nodeType="clickEffect">
                                  <p:stCondLst>
                                    <p:cond delay="0"/>
                                  </p:stCondLst>
                                  <p:childTnLst>
                                    <p:set>
                                      <p:cBhvr>
                                        <p:cTn id="11" dur="1" fill="hold">
                                          <p:stCondLst>
                                            <p:cond delay="0"/>
                                          </p:stCondLst>
                                        </p:cTn>
                                        <p:tgtEl>
                                          <p:spTgt spid="20483">
                                            <p:txEl>
                                              <p:pRg st="2" end="2"/>
                                            </p:txEl>
                                          </p:spTgt>
                                        </p:tgtEl>
                                        <p:attrNameLst>
                                          <p:attrName>style.visibility</p:attrName>
                                        </p:attrNameLst>
                                      </p:cBhvr>
                                      <p:to>
                                        <p:strVal val="visible"/>
                                      </p:to>
                                    </p:set>
                                    <p:animEffect transition="in" filter="slide(fromBottom)">
                                      <p:cBhvr>
                                        <p:cTn id="12" dur="500"/>
                                        <p:tgtEl>
                                          <p:spTgt spid="20483">
                                            <p:txEl>
                                              <p:pRg st="2" end="2"/>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20483">
                                            <p:txEl>
                                              <p:pRg st="3" end="3"/>
                                            </p:txEl>
                                          </p:spTgt>
                                        </p:tgtEl>
                                        <p:attrNameLst>
                                          <p:attrName>style.visibility</p:attrName>
                                        </p:attrNameLst>
                                      </p:cBhvr>
                                      <p:to>
                                        <p:strVal val="visible"/>
                                      </p:to>
                                    </p:set>
                                    <p:animEffect transition="in" filter="slide(fromBottom)">
                                      <p:cBhvr>
                                        <p:cTn id="15" dur="500"/>
                                        <p:tgtEl>
                                          <p:spTgt spid="20483">
                                            <p:txEl>
                                              <p:pRg st="3" end="3"/>
                                            </p:txEl>
                                          </p:spTgt>
                                        </p:tgtEl>
                                      </p:cBhvr>
                                    </p:animEffect>
                                  </p:childTnLst>
                                </p:cTn>
                              </p:par>
                              <p:par>
                                <p:cTn id="16" presetID="12" presetClass="entr" presetSubtype="4" fill="hold" nodeType="withEffect">
                                  <p:stCondLst>
                                    <p:cond delay="0"/>
                                  </p:stCondLst>
                                  <p:childTnLst>
                                    <p:set>
                                      <p:cBhvr>
                                        <p:cTn id="17" dur="1" fill="hold">
                                          <p:stCondLst>
                                            <p:cond delay="0"/>
                                          </p:stCondLst>
                                        </p:cTn>
                                        <p:tgtEl>
                                          <p:spTgt spid="20483">
                                            <p:txEl>
                                              <p:pRg st="4" end="4"/>
                                            </p:txEl>
                                          </p:spTgt>
                                        </p:tgtEl>
                                        <p:attrNameLst>
                                          <p:attrName>style.visibility</p:attrName>
                                        </p:attrNameLst>
                                      </p:cBhvr>
                                      <p:to>
                                        <p:strVal val="visible"/>
                                      </p:to>
                                    </p:set>
                                    <p:animEffect transition="in" filter="slide(fromBottom)">
                                      <p:cBhvr>
                                        <p:cTn id="18" dur="500"/>
                                        <p:tgtEl>
                                          <p:spTgt spid="20483">
                                            <p:txEl>
                                              <p:pRg st="4" end="4"/>
                                            </p:txEl>
                                          </p:spTgt>
                                        </p:tgtEl>
                                      </p:cBhvr>
                                    </p:animEffect>
                                  </p:childTnLst>
                                </p:cTn>
                              </p:par>
                              <p:par>
                                <p:cTn id="19" presetID="12" presetClass="entr" presetSubtype="4" fill="hold" nodeType="withEffect">
                                  <p:stCondLst>
                                    <p:cond delay="0"/>
                                  </p:stCondLst>
                                  <p:childTnLst>
                                    <p:set>
                                      <p:cBhvr>
                                        <p:cTn id="20" dur="1" fill="hold">
                                          <p:stCondLst>
                                            <p:cond delay="0"/>
                                          </p:stCondLst>
                                        </p:cTn>
                                        <p:tgtEl>
                                          <p:spTgt spid="20483">
                                            <p:txEl>
                                              <p:pRg st="5" end="5"/>
                                            </p:txEl>
                                          </p:spTgt>
                                        </p:tgtEl>
                                        <p:attrNameLst>
                                          <p:attrName>style.visibility</p:attrName>
                                        </p:attrNameLst>
                                      </p:cBhvr>
                                      <p:to>
                                        <p:strVal val="visible"/>
                                      </p:to>
                                    </p:set>
                                    <p:animEffect transition="in" filter="slide(fromBottom)">
                                      <p:cBhvr>
                                        <p:cTn id="21" dur="500"/>
                                        <p:tgtEl>
                                          <p:spTgt spid="20483">
                                            <p:txEl>
                                              <p:pRg st="5" end="5"/>
                                            </p:txEl>
                                          </p:spTgt>
                                        </p:tgtEl>
                                      </p:cBhvr>
                                    </p:animEffect>
                                  </p:childTnLst>
                                </p:cTn>
                              </p:par>
                              <p:par>
                                <p:cTn id="22" presetID="12" presetClass="entr" presetSubtype="4" fill="hold" nodeType="withEffect">
                                  <p:stCondLst>
                                    <p:cond delay="0"/>
                                  </p:stCondLst>
                                  <p:childTnLst>
                                    <p:set>
                                      <p:cBhvr>
                                        <p:cTn id="23" dur="1" fill="hold">
                                          <p:stCondLst>
                                            <p:cond delay="0"/>
                                          </p:stCondLst>
                                        </p:cTn>
                                        <p:tgtEl>
                                          <p:spTgt spid="20483">
                                            <p:txEl>
                                              <p:pRg st="6" end="6"/>
                                            </p:txEl>
                                          </p:spTgt>
                                        </p:tgtEl>
                                        <p:attrNameLst>
                                          <p:attrName>style.visibility</p:attrName>
                                        </p:attrNameLst>
                                      </p:cBhvr>
                                      <p:to>
                                        <p:strVal val="visible"/>
                                      </p:to>
                                    </p:set>
                                    <p:animEffect transition="in" filter="slide(fromBottom)">
                                      <p:cBhvr>
                                        <p:cTn id="24" dur="500"/>
                                        <p:tgtEl>
                                          <p:spTgt spid="20483">
                                            <p:txEl>
                                              <p:pRg st="6" end="6"/>
                                            </p:txEl>
                                          </p:spTgt>
                                        </p:tgtEl>
                                      </p:cBhvr>
                                    </p:animEffect>
                                  </p:childTnLst>
                                </p:cTn>
                              </p:par>
                              <p:par>
                                <p:cTn id="25" presetID="12" presetClass="entr" presetSubtype="4" fill="hold" nodeType="withEffect">
                                  <p:stCondLst>
                                    <p:cond delay="0"/>
                                  </p:stCondLst>
                                  <p:childTnLst>
                                    <p:set>
                                      <p:cBhvr>
                                        <p:cTn id="26" dur="1" fill="hold">
                                          <p:stCondLst>
                                            <p:cond delay="0"/>
                                          </p:stCondLst>
                                        </p:cTn>
                                        <p:tgtEl>
                                          <p:spTgt spid="20483">
                                            <p:txEl>
                                              <p:pRg st="7" end="7"/>
                                            </p:txEl>
                                          </p:spTgt>
                                        </p:tgtEl>
                                        <p:attrNameLst>
                                          <p:attrName>style.visibility</p:attrName>
                                        </p:attrNameLst>
                                      </p:cBhvr>
                                      <p:to>
                                        <p:strVal val="visible"/>
                                      </p:to>
                                    </p:set>
                                    <p:animEffect transition="in" filter="slide(fromBottom)">
                                      <p:cBhvr>
                                        <p:cTn id="27" dur="500"/>
                                        <p:tgtEl>
                                          <p:spTgt spid="20483">
                                            <p:txEl>
                                              <p:pRg st="7" end="7"/>
                                            </p:txEl>
                                          </p:spTgt>
                                        </p:tgtEl>
                                      </p:cBhvr>
                                    </p:animEffect>
                                  </p:childTnLst>
                                </p:cTn>
                              </p:par>
                              <p:par>
                                <p:cTn id="28" presetID="12" presetClass="entr" presetSubtype="4" fill="hold" nodeType="withEffect">
                                  <p:stCondLst>
                                    <p:cond delay="0"/>
                                  </p:stCondLst>
                                  <p:childTnLst>
                                    <p:set>
                                      <p:cBhvr>
                                        <p:cTn id="29" dur="1" fill="hold">
                                          <p:stCondLst>
                                            <p:cond delay="0"/>
                                          </p:stCondLst>
                                        </p:cTn>
                                        <p:tgtEl>
                                          <p:spTgt spid="20483">
                                            <p:txEl>
                                              <p:pRg st="8" end="8"/>
                                            </p:txEl>
                                          </p:spTgt>
                                        </p:tgtEl>
                                        <p:attrNameLst>
                                          <p:attrName>style.visibility</p:attrName>
                                        </p:attrNameLst>
                                      </p:cBhvr>
                                      <p:to>
                                        <p:strVal val="visible"/>
                                      </p:to>
                                    </p:set>
                                    <p:animEffect transition="in" filter="slide(fromBottom)">
                                      <p:cBhvr>
                                        <p:cTn id="30" dur="500"/>
                                        <p:tgtEl>
                                          <p:spTgt spid="2048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When Should I Reference?</a:t>
            </a:r>
            <a:endParaRPr lang="en-US" dirty="0"/>
          </a:p>
        </p:txBody>
      </p:sp>
      <p:sp>
        <p:nvSpPr>
          <p:cNvPr id="21507" name="TextBox 4"/>
          <p:cNvSpPr txBox="1">
            <a:spLocks noChangeArrowheads="1"/>
          </p:cNvSpPr>
          <p:nvPr/>
        </p:nvSpPr>
        <p:spPr bwMode="auto">
          <a:xfrm>
            <a:off x="395288" y="1141413"/>
            <a:ext cx="8208962" cy="3462337"/>
          </a:xfrm>
          <a:prstGeom prst="rect">
            <a:avLst/>
          </a:prstGeom>
          <a:noFill/>
          <a:ln w="9525">
            <a:noFill/>
            <a:miter lim="800000"/>
            <a:headEnd/>
            <a:tailEnd/>
          </a:ln>
        </p:spPr>
        <p:txBody>
          <a:bodyPr>
            <a:spAutoFit/>
          </a:bodyPr>
          <a:lstStyle/>
          <a:p>
            <a:endParaRPr lang="en-US" sz="2000" b="1" i="0"/>
          </a:p>
          <a:p>
            <a:pPr>
              <a:buClr>
                <a:srgbClr val="FF0000"/>
              </a:buClr>
              <a:buFont typeface="Wingdings" pitchFamily="2" charset="2"/>
              <a:buChar char="v"/>
            </a:pPr>
            <a:r>
              <a:rPr lang="en-US" sz="2000" i="0"/>
              <a:t> Whenever you draw upon another source of information</a:t>
            </a:r>
          </a:p>
          <a:p>
            <a:pPr>
              <a:buClr>
                <a:srgbClr val="FF0000"/>
              </a:buClr>
              <a:buFont typeface="Wingdings" pitchFamily="2" charset="2"/>
              <a:buChar char="v"/>
            </a:pPr>
            <a:endParaRPr lang="en-US" sz="2000" i="0"/>
          </a:p>
          <a:p>
            <a:pPr>
              <a:buClr>
                <a:srgbClr val="FF0000"/>
              </a:buClr>
              <a:buFont typeface="Wingdings" pitchFamily="2" charset="2"/>
              <a:buChar char="v"/>
            </a:pPr>
            <a:r>
              <a:rPr lang="en-US" sz="2000" i="0"/>
              <a:t>Direct quotations</a:t>
            </a:r>
          </a:p>
          <a:p>
            <a:pPr>
              <a:buClr>
                <a:srgbClr val="FF0000"/>
              </a:buClr>
              <a:buFont typeface="Wingdings" pitchFamily="2" charset="2"/>
              <a:buChar char="v"/>
            </a:pPr>
            <a:endParaRPr lang="en-US" sz="2000" i="0"/>
          </a:p>
          <a:p>
            <a:pPr>
              <a:buClr>
                <a:srgbClr val="FF0000"/>
              </a:buClr>
              <a:buFont typeface="Wingdings" pitchFamily="2" charset="2"/>
              <a:buChar char="v"/>
            </a:pPr>
            <a:r>
              <a:rPr lang="en-US" sz="2000" i="0"/>
              <a:t> Paraphrasing Ideas</a:t>
            </a:r>
          </a:p>
          <a:p>
            <a:pPr>
              <a:buClr>
                <a:srgbClr val="FF0000"/>
              </a:buClr>
              <a:buFont typeface="Wingdings" pitchFamily="2" charset="2"/>
              <a:buChar char="v"/>
            </a:pPr>
            <a:endParaRPr lang="en-US" sz="2000" i="0"/>
          </a:p>
          <a:p>
            <a:pPr>
              <a:buClr>
                <a:srgbClr val="FF0000"/>
              </a:buClr>
              <a:buFont typeface="Wingdings" pitchFamily="2" charset="2"/>
              <a:buChar char="v"/>
            </a:pPr>
            <a:r>
              <a:rPr lang="en-US" sz="2000" i="0"/>
              <a:t> Specific information such as statistics or tables or images</a:t>
            </a:r>
          </a:p>
          <a:p>
            <a:pPr>
              <a:buClr>
                <a:srgbClr val="FF0000"/>
              </a:buClr>
              <a:buFont typeface="Wingdings" pitchFamily="2" charset="2"/>
              <a:buChar char="v"/>
            </a:pPr>
            <a:endParaRPr lang="en-US" sz="2000" i="0"/>
          </a:p>
          <a:p>
            <a:pPr>
              <a:buClr>
                <a:srgbClr val="FF0000"/>
              </a:buClr>
              <a:buFont typeface="Wingdings" pitchFamily="2" charset="2"/>
              <a:buChar char="v"/>
            </a:pPr>
            <a:r>
              <a:rPr lang="en-US" sz="2000" i="0"/>
              <a:t> When using someone else’s ideas, arguments, theories or point of view.</a:t>
            </a:r>
          </a:p>
          <a:p>
            <a:endParaRPr lang="en-US" sz="19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animEffect transition="in" filter="slide(fromBottom)">
                                      <p:cBhvr>
                                        <p:cTn id="7" dur="500"/>
                                        <p:tgtEl>
                                          <p:spTgt spid="21507">
                                            <p:txEl>
                                              <p:pRg st="1" end="1"/>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21507">
                                            <p:txEl>
                                              <p:pRg st="3" end="3"/>
                                            </p:txEl>
                                          </p:spTgt>
                                        </p:tgtEl>
                                        <p:attrNameLst>
                                          <p:attrName>style.visibility</p:attrName>
                                        </p:attrNameLst>
                                      </p:cBhvr>
                                      <p:to>
                                        <p:strVal val="visible"/>
                                      </p:to>
                                    </p:set>
                                    <p:animEffect transition="in" filter="slide(fromBottom)">
                                      <p:cBhvr>
                                        <p:cTn id="10" dur="500"/>
                                        <p:tgtEl>
                                          <p:spTgt spid="21507">
                                            <p:txEl>
                                              <p:pRg st="3" end="3"/>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21507">
                                            <p:txEl>
                                              <p:pRg st="5" end="5"/>
                                            </p:txEl>
                                          </p:spTgt>
                                        </p:tgtEl>
                                        <p:attrNameLst>
                                          <p:attrName>style.visibility</p:attrName>
                                        </p:attrNameLst>
                                      </p:cBhvr>
                                      <p:to>
                                        <p:strVal val="visible"/>
                                      </p:to>
                                    </p:set>
                                    <p:animEffect transition="in" filter="slide(fromBottom)">
                                      <p:cBhvr>
                                        <p:cTn id="13" dur="500"/>
                                        <p:tgtEl>
                                          <p:spTgt spid="21507">
                                            <p:txEl>
                                              <p:pRg st="5" end="5"/>
                                            </p:txEl>
                                          </p:spTgt>
                                        </p:tgtEl>
                                      </p:cBhvr>
                                    </p:animEffect>
                                  </p:childTnLst>
                                </p:cTn>
                              </p:par>
                              <p:par>
                                <p:cTn id="14" presetID="12" presetClass="entr" presetSubtype="4" fill="hold" nodeType="withEffect">
                                  <p:stCondLst>
                                    <p:cond delay="0"/>
                                  </p:stCondLst>
                                  <p:childTnLst>
                                    <p:set>
                                      <p:cBhvr>
                                        <p:cTn id="15" dur="1" fill="hold">
                                          <p:stCondLst>
                                            <p:cond delay="0"/>
                                          </p:stCondLst>
                                        </p:cTn>
                                        <p:tgtEl>
                                          <p:spTgt spid="21507">
                                            <p:txEl>
                                              <p:pRg st="7" end="7"/>
                                            </p:txEl>
                                          </p:spTgt>
                                        </p:tgtEl>
                                        <p:attrNameLst>
                                          <p:attrName>style.visibility</p:attrName>
                                        </p:attrNameLst>
                                      </p:cBhvr>
                                      <p:to>
                                        <p:strVal val="visible"/>
                                      </p:to>
                                    </p:set>
                                    <p:animEffect transition="in" filter="slide(fromBottom)">
                                      <p:cBhvr>
                                        <p:cTn id="16" dur="500"/>
                                        <p:tgtEl>
                                          <p:spTgt spid="21507">
                                            <p:txEl>
                                              <p:pRg st="7" end="7"/>
                                            </p:txEl>
                                          </p:spTgt>
                                        </p:tgtEl>
                                      </p:cBhvr>
                                    </p:animEffect>
                                  </p:childTnLst>
                                </p:cTn>
                              </p:par>
                              <p:par>
                                <p:cTn id="17" presetID="12" presetClass="entr" presetSubtype="4" fill="hold" nodeType="withEffect">
                                  <p:stCondLst>
                                    <p:cond delay="0"/>
                                  </p:stCondLst>
                                  <p:childTnLst>
                                    <p:set>
                                      <p:cBhvr>
                                        <p:cTn id="18" dur="1" fill="hold">
                                          <p:stCondLst>
                                            <p:cond delay="0"/>
                                          </p:stCondLst>
                                        </p:cTn>
                                        <p:tgtEl>
                                          <p:spTgt spid="21507">
                                            <p:txEl>
                                              <p:pRg st="9" end="9"/>
                                            </p:txEl>
                                          </p:spTgt>
                                        </p:tgtEl>
                                        <p:attrNameLst>
                                          <p:attrName>style.visibility</p:attrName>
                                        </p:attrNameLst>
                                      </p:cBhvr>
                                      <p:to>
                                        <p:strVal val="visible"/>
                                      </p:to>
                                    </p:set>
                                    <p:animEffect transition="in" filter="slide(fromBottom)">
                                      <p:cBhvr>
                                        <p:cTn id="19" dur="500"/>
                                        <p:tgtEl>
                                          <p:spTgt spid="2150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Referencing Style</a:t>
            </a:r>
            <a:endParaRPr lang="en-US" dirty="0"/>
          </a:p>
        </p:txBody>
      </p:sp>
      <p:sp>
        <p:nvSpPr>
          <p:cNvPr id="22531" name="TextBox 4"/>
          <p:cNvSpPr txBox="1">
            <a:spLocks noChangeArrowheads="1"/>
          </p:cNvSpPr>
          <p:nvPr/>
        </p:nvSpPr>
        <p:spPr bwMode="auto">
          <a:xfrm>
            <a:off x="395288" y="1141413"/>
            <a:ext cx="8208962" cy="5616575"/>
          </a:xfrm>
          <a:prstGeom prst="rect">
            <a:avLst/>
          </a:prstGeom>
          <a:noFill/>
          <a:ln w="9525">
            <a:noFill/>
            <a:miter lim="800000"/>
            <a:headEnd/>
            <a:tailEnd/>
          </a:ln>
        </p:spPr>
        <p:txBody>
          <a:bodyPr>
            <a:spAutoFit/>
          </a:bodyPr>
          <a:lstStyle/>
          <a:p>
            <a:r>
              <a:rPr lang="en-US" sz="2000" i="0" dirty="0"/>
              <a:t>Sets of instructions explaining how you should reference the resources you use are called “referencing styles”. </a:t>
            </a:r>
          </a:p>
          <a:p>
            <a:endParaRPr lang="en-US" sz="2000" i="0" dirty="0"/>
          </a:p>
          <a:p>
            <a:r>
              <a:rPr lang="en-US" sz="2000" i="0" dirty="0"/>
              <a:t>There are many different styles, and you must not mix and match them—it is important to follow a single style.</a:t>
            </a:r>
          </a:p>
          <a:p>
            <a:endParaRPr lang="en-US" sz="2000" i="0" dirty="0"/>
          </a:p>
          <a:p>
            <a:r>
              <a:rPr lang="en-US" sz="2000" i="0" dirty="0"/>
              <a:t>Some of the styles are given below with the name by which it is usually known:</a:t>
            </a:r>
          </a:p>
          <a:p>
            <a:endParaRPr lang="en-US" sz="2000" i="0" dirty="0"/>
          </a:p>
          <a:p>
            <a:pPr>
              <a:buClr>
                <a:srgbClr val="FF0000"/>
              </a:buClr>
              <a:buFont typeface="Wingdings" pitchFamily="2" charset="2"/>
              <a:buChar char="v"/>
            </a:pPr>
            <a:r>
              <a:rPr lang="en-US" sz="2000" i="0" dirty="0"/>
              <a:t> </a:t>
            </a:r>
            <a:r>
              <a:rPr lang="en-US" sz="2000" i="0" dirty="0" smtClean="0"/>
              <a:t>Harvard (University of Exeter)</a:t>
            </a:r>
            <a:endParaRPr lang="en-US" sz="2000" i="0" dirty="0"/>
          </a:p>
          <a:p>
            <a:pPr>
              <a:buClr>
                <a:srgbClr val="FF0000"/>
              </a:buClr>
              <a:buFont typeface="Wingdings" pitchFamily="2" charset="2"/>
              <a:buChar char="v"/>
            </a:pPr>
            <a:r>
              <a:rPr lang="en-US" sz="2000" i="0" dirty="0"/>
              <a:t> Chicago (University of Chicago Press)</a:t>
            </a:r>
          </a:p>
          <a:p>
            <a:pPr>
              <a:buClr>
                <a:srgbClr val="FF0000"/>
              </a:buClr>
              <a:buFont typeface="Wingdings" pitchFamily="2" charset="2"/>
              <a:buChar char="v"/>
            </a:pPr>
            <a:r>
              <a:rPr lang="en-US" sz="2000" i="0" dirty="0"/>
              <a:t> MLA (Modern Language Association of America)</a:t>
            </a:r>
          </a:p>
          <a:p>
            <a:pPr>
              <a:buClr>
                <a:srgbClr val="FF0000"/>
              </a:buClr>
              <a:buFont typeface="Wingdings" pitchFamily="2" charset="2"/>
              <a:buChar char="v"/>
            </a:pPr>
            <a:r>
              <a:rPr lang="en-US" sz="2000" i="0" dirty="0"/>
              <a:t> NZLSG (New Zealand Law Style Guide)</a:t>
            </a:r>
          </a:p>
          <a:p>
            <a:pPr>
              <a:buClr>
                <a:srgbClr val="FF0000"/>
              </a:buClr>
              <a:buFont typeface="Wingdings" pitchFamily="2" charset="2"/>
              <a:buChar char="v"/>
            </a:pPr>
            <a:r>
              <a:rPr lang="en-US" sz="2000" i="0" dirty="0"/>
              <a:t> OSCOLA (The Oxford University Standard for Citation of Legal Authorities )</a:t>
            </a:r>
          </a:p>
          <a:p>
            <a:pPr>
              <a:buClr>
                <a:srgbClr val="FF0000"/>
              </a:buClr>
            </a:pPr>
            <a:endParaRPr lang="en-US" sz="2000" i="0" dirty="0">
              <a:solidFill>
                <a:srgbClr val="FF0000"/>
              </a:solidFill>
            </a:endParaRPr>
          </a:p>
          <a:p>
            <a:pPr>
              <a:buClr>
                <a:srgbClr val="FF0000"/>
              </a:buClr>
              <a:buFont typeface="Wingdings" pitchFamily="2" charset="2"/>
              <a:buChar char="v"/>
            </a:pPr>
            <a:endParaRPr lang="en-US" sz="2000" b="1" i="0" dirty="0"/>
          </a:p>
          <a:p>
            <a:pPr>
              <a:buClr>
                <a:srgbClr val="FF0000"/>
              </a:buClr>
              <a:buFont typeface="Wingdings" pitchFamily="2" charset="2"/>
              <a:buChar char="v"/>
            </a:pPr>
            <a:endParaRPr lang="en-US" sz="1900" i="0"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slide(fromBottom)">
                                      <p:cBhvr>
                                        <p:cTn id="7" dur="500"/>
                                        <p:tgtEl>
                                          <p:spTgt spid="22531">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22531">
                                            <p:txEl>
                                              <p:pRg st="2" end="2"/>
                                            </p:txEl>
                                          </p:spTgt>
                                        </p:tgtEl>
                                        <p:attrNameLst>
                                          <p:attrName>style.visibility</p:attrName>
                                        </p:attrNameLst>
                                      </p:cBhvr>
                                      <p:to>
                                        <p:strVal val="visible"/>
                                      </p:to>
                                    </p:set>
                                    <p:animEffect transition="in" filter="slide(fromBottom)">
                                      <p:cBhvr>
                                        <p:cTn id="10" dur="500"/>
                                        <p:tgtEl>
                                          <p:spTgt spid="22531">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2" presetClass="entr" presetSubtype="4" fill="hold" nodeType="clickEffect">
                                  <p:stCondLst>
                                    <p:cond delay="0"/>
                                  </p:stCondLst>
                                  <p:childTnLst>
                                    <p:set>
                                      <p:cBhvr>
                                        <p:cTn id="14" dur="1" fill="hold">
                                          <p:stCondLst>
                                            <p:cond delay="0"/>
                                          </p:stCondLst>
                                        </p:cTn>
                                        <p:tgtEl>
                                          <p:spTgt spid="22531">
                                            <p:txEl>
                                              <p:pRg st="4" end="4"/>
                                            </p:txEl>
                                          </p:spTgt>
                                        </p:tgtEl>
                                        <p:attrNameLst>
                                          <p:attrName>style.visibility</p:attrName>
                                        </p:attrNameLst>
                                      </p:cBhvr>
                                      <p:to>
                                        <p:strVal val="visible"/>
                                      </p:to>
                                    </p:set>
                                    <p:animEffect transition="in" filter="slide(fromBottom)">
                                      <p:cBhvr>
                                        <p:cTn id="15" dur="500"/>
                                        <p:tgtEl>
                                          <p:spTgt spid="22531">
                                            <p:txEl>
                                              <p:pRg st="4" end="4"/>
                                            </p:txEl>
                                          </p:spTgt>
                                        </p:tgtEl>
                                      </p:cBhvr>
                                    </p:animEffect>
                                  </p:childTnLst>
                                </p:cTn>
                              </p:par>
                              <p:par>
                                <p:cTn id="16" presetID="12" presetClass="entr" presetSubtype="4" fill="hold" nodeType="withEffect">
                                  <p:stCondLst>
                                    <p:cond delay="0"/>
                                  </p:stCondLst>
                                  <p:childTnLst>
                                    <p:set>
                                      <p:cBhvr>
                                        <p:cTn id="17" dur="1" fill="hold">
                                          <p:stCondLst>
                                            <p:cond delay="0"/>
                                          </p:stCondLst>
                                        </p:cTn>
                                        <p:tgtEl>
                                          <p:spTgt spid="22531">
                                            <p:txEl>
                                              <p:pRg st="6" end="6"/>
                                            </p:txEl>
                                          </p:spTgt>
                                        </p:tgtEl>
                                        <p:attrNameLst>
                                          <p:attrName>style.visibility</p:attrName>
                                        </p:attrNameLst>
                                      </p:cBhvr>
                                      <p:to>
                                        <p:strVal val="visible"/>
                                      </p:to>
                                    </p:set>
                                    <p:animEffect transition="in" filter="slide(fromBottom)">
                                      <p:cBhvr>
                                        <p:cTn id="18" dur="500"/>
                                        <p:tgtEl>
                                          <p:spTgt spid="22531">
                                            <p:txEl>
                                              <p:pRg st="6" end="6"/>
                                            </p:txEl>
                                          </p:spTgt>
                                        </p:tgtEl>
                                      </p:cBhvr>
                                    </p:animEffect>
                                  </p:childTnLst>
                                </p:cTn>
                              </p:par>
                              <p:par>
                                <p:cTn id="19" presetID="12" presetClass="entr" presetSubtype="4" fill="hold" nodeType="withEffect">
                                  <p:stCondLst>
                                    <p:cond delay="0"/>
                                  </p:stCondLst>
                                  <p:childTnLst>
                                    <p:set>
                                      <p:cBhvr>
                                        <p:cTn id="20" dur="1" fill="hold">
                                          <p:stCondLst>
                                            <p:cond delay="0"/>
                                          </p:stCondLst>
                                        </p:cTn>
                                        <p:tgtEl>
                                          <p:spTgt spid="22531">
                                            <p:txEl>
                                              <p:pRg st="7" end="7"/>
                                            </p:txEl>
                                          </p:spTgt>
                                        </p:tgtEl>
                                        <p:attrNameLst>
                                          <p:attrName>style.visibility</p:attrName>
                                        </p:attrNameLst>
                                      </p:cBhvr>
                                      <p:to>
                                        <p:strVal val="visible"/>
                                      </p:to>
                                    </p:set>
                                    <p:animEffect transition="in" filter="slide(fromBottom)">
                                      <p:cBhvr>
                                        <p:cTn id="21" dur="500"/>
                                        <p:tgtEl>
                                          <p:spTgt spid="22531">
                                            <p:txEl>
                                              <p:pRg st="7" end="7"/>
                                            </p:txEl>
                                          </p:spTgt>
                                        </p:tgtEl>
                                      </p:cBhvr>
                                    </p:animEffect>
                                  </p:childTnLst>
                                </p:cTn>
                              </p:par>
                              <p:par>
                                <p:cTn id="22" presetID="12" presetClass="entr" presetSubtype="4" fill="hold" nodeType="withEffect">
                                  <p:stCondLst>
                                    <p:cond delay="0"/>
                                  </p:stCondLst>
                                  <p:childTnLst>
                                    <p:set>
                                      <p:cBhvr>
                                        <p:cTn id="23" dur="1" fill="hold">
                                          <p:stCondLst>
                                            <p:cond delay="0"/>
                                          </p:stCondLst>
                                        </p:cTn>
                                        <p:tgtEl>
                                          <p:spTgt spid="22531">
                                            <p:txEl>
                                              <p:pRg st="8" end="8"/>
                                            </p:txEl>
                                          </p:spTgt>
                                        </p:tgtEl>
                                        <p:attrNameLst>
                                          <p:attrName>style.visibility</p:attrName>
                                        </p:attrNameLst>
                                      </p:cBhvr>
                                      <p:to>
                                        <p:strVal val="visible"/>
                                      </p:to>
                                    </p:set>
                                    <p:animEffect transition="in" filter="slide(fromBottom)">
                                      <p:cBhvr>
                                        <p:cTn id="24" dur="500"/>
                                        <p:tgtEl>
                                          <p:spTgt spid="22531">
                                            <p:txEl>
                                              <p:pRg st="8" end="8"/>
                                            </p:txEl>
                                          </p:spTgt>
                                        </p:tgtEl>
                                      </p:cBhvr>
                                    </p:animEffect>
                                  </p:childTnLst>
                                </p:cTn>
                              </p:par>
                              <p:par>
                                <p:cTn id="25" presetID="12" presetClass="entr" presetSubtype="4" fill="hold" nodeType="withEffect">
                                  <p:stCondLst>
                                    <p:cond delay="0"/>
                                  </p:stCondLst>
                                  <p:childTnLst>
                                    <p:set>
                                      <p:cBhvr>
                                        <p:cTn id="26" dur="1" fill="hold">
                                          <p:stCondLst>
                                            <p:cond delay="0"/>
                                          </p:stCondLst>
                                        </p:cTn>
                                        <p:tgtEl>
                                          <p:spTgt spid="22531">
                                            <p:txEl>
                                              <p:pRg st="9" end="9"/>
                                            </p:txEl>
                                          </p:spTgt>
                                        </p:tgtEl>
                                        <p:attrNameLst>
                                          <p:attrName>style.visibility</p:attrName>
                                        </p:attrNameLst>
                                      </p:cBhvr>
                                      <p:to>
                                        <p:strVal val="visible"/>
                                      </p:to>
                                    </p:set>
                                    <p:animEffect transition="in" filter="slide(fromBottom)">
                                      <p:cBhvr>
                                        <p:cTn id="27" dur="500"/>
                                        <p:tgtEl>
                                          <p:spTgt spid="22531">
                                            <p:txEl>
                                              <p:pRg st="9" end="9"/>
                                            </p:txEl>
                                          </p:spTgt>
                                        </p:tgtEl>
                                      </p:cBhvr>
                                    </p:animEffect>
                                  </p:childTnLst>
                                </p:cTn>
                              </p:par>
                              <p:par>
                                <p:cTn id="28" presetID="12" presetClass="entr" presetSubtype="4" fill="hold" nodeType="withEffect">
                                  <p:stCondLst>
                                    <p:cond delay="0"/>
                                  </p:stCondLst>
                                  <p:childTnLst>
                                    <p:set>
                                      <p:cBhvr>
                                        <p:cTn id="29" dur="1" fill="hold">
                                          <p:stCondLst>
                                            <p:cond delay="0"/>
                                          </p:stCondLst>
                                        </p:cTn>
                                        <p:tgtEl>
                                          <p:spTgt spid="22531">
                                            <p:txEl>
                                              <p:pRg st="10" end="10"/>
                                            </p:txEl>
                                          </p:spTgt>
                                        </p:tgtEl>
                                        <p:attrNameLst>
                                          <p:attrName>style.visibility</p:attrName>
                                        </p:attrNameLst>
                                      </p:cBhvr>
                                      <p:to>
                                        <p:strVal val="visible"/>
                                      </p:to>
                                    </p:set>
                                    <p:animEffect transition="in" filter="slide(fromBottom)">
                                      <p:cBhvr>
                                        <p:cTn id="30" dur="500"/>
                                        <p:tgtEl>
                                          <p:spTgt spid="2253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Harvard Referencing</a:t>
            </a:r>
            <a:endParaRPr lang="en-US" dirty="0"/>
          </a:p>
        </p:txBody>
      </p:sp>
      <p:sp>
        <p:nvSpPr>
          <p:cNvPr id="23555" name="TextBox 4"/>
          <p:cNvSpPr txBox="1">
            <a:spLocks noChangeArrowheads="1"/>
          </p:cNvSpPr>
          <p:nvPr/>
        </p:nvSpPr>
        <p:spPr bwMode="auto">
          <a:xfrm>
            <a:off x="395288" y="1141413"/>
            <a:ext cx="8208962" cy="5016758"/>
          </a:xfrm>
          <a:prstGeom prst="rect">
            <a:avLst/>
          </a:prstGeom>
          <a:noFill/>
          <a:ln w="9525">
            <a:noFill/>
            <a:miter lim="800000"/>
            <a:headEnd/>
            <a:tailEnd/>
          </a:ln>
        </p:spPr>
        <p:txBody>
          <a:bodyPr>
            <a:spAutoFit/>
          </a:bodyPr>
          <a:lstStyle/>
          <a:p>
            <a:r>
              <a:rPr lang="en-US" sz="2000" i="0" dirty="0" smtClean="0"/>
              <a:t>Harvard referencing </a:t>
            </a:r>
            <a:r>
              <a:rPr lang="en-US" sz="2000" i="0" dirty="0"/>
              <a:t>is the most commonly used referencing system in social sciences and education and originates from the American university. </a:t>
            </a:r>
          </a:p>
          <a:p>
            <a:endParaRPr lang="en-US" sz="2000" i="0" dirty="0"/>
          </a:p>
          <a:p>
            <a:r>
              <a:rPr lang="en-US" sz="2000" i="0" dirty="0" smtClean="0"/>
              <a:t>Harvard referencing </a:t>
            </a:r>
            <a:r>
              <a:rPr lang="en-US" sz="2000" i="0" dirty="0"/>
              <a:t>uses the author and the date of the work in the main body of the text, and then uses a reference list at the end of the assignment which contains the references cited in alphabetical order by author; this contains full details of the journal or book cited.</a:t>
            </a:r>
          </a:p>
          <a:p>
            <a:endParaRPr lang="en-US" sz="2000" i="0" dirty="0"/>
          </a:p>
          <a:p>
            <a:r>
              <a:rPr lang="en-US" sz="2000" i="0" dirty="0"/>
              <a:t>The purpose of incorporating the author and date into the main body of the text is to make it easy to locate works in the reference list.</a:t>
            </a:r>
          </a:p>
          <a:p>
            <a:endParaRPr lang="en-US" sz="2000" i="0" dirty="0" smtClean="0"/>
          </a:p>
          <a:p>
            <a:r>
              <a:rPr lang="en-US" sz="2000" i="0" dirty="0" smtClean="0"/>
              <a:t>Harvard referencing </a:t>
            </a:r>
            <a:r>
              <a:rPr lang="en-US" sz="2000" i="0" dirty="0"/>
              <a:t>consists of two elements:</a:t>
            </a:r>
          </a:p>
          <a:p>
            <a:pPr lvl="1">
              <a:buClr>
                <a:srgbClr val="FF0000"/>
              </a:buClr>
              <a:buFont typeface="Wingdings" pitchFamily="2" charset="2"/>
              <a:buChar char="v"/>
            </a:pPr>
            <a:r>
              <a:rPr lang="en-US" sz="2000" i="0" dirty="0"/>
              <a:t> in-text citations (in the body)</a:t>
            </a:r>
          </a:p>
          <a:p>
            <a:pPr lvl="1">
              <a:buClr>
                <a:srgbClr val="FF0000"/>
              </a:buClr>
              <a:buFont typeface="Wingdings" pitchFamily="2" charset="2"/>
              <a:buChar char="v"/>
            </a:pPr>
            <a:r>
              <a:rPr lang="en-US" sz="2000" i="0" dirty="0"/>
              <a:t> The complete reference list (end of the project/assignment) in alphabetical order</a:t>
            </a:r>
          </a:p>
          <a:p>
            <a:endParaRPr lang="en-US" sz="2000" i="0"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143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Referencing from the Book</a:t>
            </a:r>
            <a:endParaRPr lang="en-US" dirty="0"/>
          </a:p>
        </p:txBody>
      </p:sp>
      <p:sp>
        <p:nvSpPr>
          <p:cNvPr id="24579" name="TextBox 4"/>
          <p:cNvSpPr txBox="1">
            <a:spLocks noChangeArrowheads="1"/>
          </p:cNvSpPr>
          <p:nvPr/>
        </p:nvSpPr>
        <p:spPr bwMode="auto">
          <a:xfrm>
            <a:off x="395288" y="1214438"/>
            <a:ext cx="8391525" cy="4400550"/>
          </a:xfrm>
          <a:prstGeom prst="rect">
            <a:avLst/>
          </a:prstGeom>
          <a:noFill/>
          <a:ln w="9525">
            <a:noFill/>
            <a:miter lim="800000"/>
            <a:headEnd/>
            <a:tailEnd/>
          </a:ln>
        </p:spPr>
        <p:txBody>
          <a:bodyPr>
            <a:spAutoFit/>
          </a:bodyPr>
          <a:lstStyle/>
          <a:p>
            <a:r>
              <a:rPr lang="en-US" sz="2000" b="1" i="0" u="sng"/>
              <a:t>Single Author:</a:t>
            </a:r>
          </a:p>
          <a:p>
            <a:endParaRPr lang="en-US" sz="2000" i="0"/>
          </a:p>
          <a:p>
            <a:r>
              <a:rPr lang="en-US" sz="2000" i="0">
                <a:solidFill>
                  <a:srgbClr val="FF0000"/>
                </a:solidFill>
              </a:rPr>
              <a:t>In-text</a:t>
            </a:r>
            <a:r>
              <a:rPr lang="en-US" sz="2000" i="0"/>
              <a:t>: Last Name (Year of Publication) p. Page Number</a:t>
            </a:r>
          </a:p>
          <a:p>
            <a:endParaRPr lang="en-US" sz="2000" i="0">
              <a:solidFill>
                <a:srgbClr val="FF0000"/>
              </a:solidFill>
            </a:endParaRPr>
          </a:p>
          <a:p>
            <a:r>
              <a:rPr lang="en-US" sz="2000" i="0">
                <a:solidFill>
                  <a:srgbClr val="FF0000"/>
                </a:solidFill>
              </a:rPr>
              <a:t>Citation</a:t>
            </a:r>
            <a:r>
              <a:rPr lang="en-US" sz="2000" i="0"/>
              <a:t>: Last Name, First Name Initials (Year Published) </a:t>
            </a:r>
            <a:r>
              <a:rPr lang="en-US" sz="2000"/>
              <a:t>Title of the Book</a:t>
            </a:r>
            <a:r>
              <a:rPr lang="en-US" sz="2000" i="0"/>
              <a:t>. Edition. Place of Publication: Publisher, p. Pages.</a:t>
            </a:r>
          </a:p>
          <a:p>
            <a:endParaRPr lang="en-US" sz="2000" i="0"/>
          </a:p>
          <a:p>
            <a:endParaRPr lang="en-US" sz="2000" b="1" i="0"/>
          </a:p>
          <a:p>
            <a:r>
              <a:rPr lang="en-US" sz="2000" b="1" i="0" u="sng"/>
              <a:t>2 Authors:</a:t>
            </a:r>
          </a:p>
          <a:p>
            <a:endParaRPr lang="en-US" sz="2000" i="0"/>
          </a:p>
          <a:p>
            <a:r>
              <a:rPr lang="en-US" sz="2000" i="0">
                <a:solidFill>
                  <a:srgbClr val="FF0000"/>
                </a:solidFill>
              </a:rPr>
              <a:t>In-text</a:t>
            </a:r>
            <a:r>
              <a:rPr lang="en-US" sz="2000" i="0"/>
              <a:t>: Last Name 1 and Last Name 2 (Year Published) p. Pages Used</a:t>
            </a:r>
          </a:p>
          <a:p>
            <a:endParaRPr lang="en-US" sz="2000" i="0">
              <a:solidFill>
                <a:srgbClr val="FF0000"/>
              </a:solidFill>
            </a:endParaRPr>
          </a:p>
          <a:p>
            <a:r>
              <a:rPr lang="en-US" sz="2000" i="0">
                <a:solidFill>
                  <a:srgbClr val="FF0000"/>
                </a:solidFill>
              </a:rPr>
              <a:t>Citation</a:t>
            </a:r>
            <a:r>
              <a:rPr lang="en-US" sz="2000" i="0"/>
              <a:t>: Last Name 1, Initial 1. and Last Name 2, Initial 2. (Year Published) </a:t>
            </a:r>
            <a:r>
              <a:rPr lang="en-US" sz="2000"/>
              <a:t>Title of the Book</a:t>
            </a:r>
            <a:r>
              <a:rPr lang="en-US" sz="2000" i="0"/>
              <a:t>. City Published: Publisher, p. Pages Used.</a:t>
            </a:r>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box(out)">
                                      <p:cBhvr>
                                        <p:cTn id="7" dur="500"/>
                                        <p:tgtEl>
                                          <p:spTgt spid="24579">
                                            <p:txEl>
                                              <p:pRg st="0" end="0"/>
                                            </p:txEl>
                                          </p:spTgt>
                                        </p:tgtEl>
                                      </p:cBhvr>
                                    </p:animEffect>
                                  </p:childTnLst>
                                </p:cTn>
                              </p:par>
                              <p:par>
                                <p:cTn id="8" presetID="4" presetClass="entr" presetSubtype="32" fill="hold" nodeType="withEffect">
                                  <p:stCondLst>
                                    <p:cond delay="0"/>
                                  </p:stCondLst>
                                  <p:childTnLst>
                                    <p:set>
                                      <p:cBhvr>
                                        <p:cTn id="9" dur="1" fill="hold">
                                          <p:stCondLst>
                                            <p:cond delay="0"/>
                                          </p:stCondLst>
                                        </p:cTn>
                                        <p:tgtEl>
                                          <p:spTgt spid="24579">
                                            <p:txEl>
                                              <p:pRg st="2" end="2"/>
                                            </p:txEl>
                                          </p:spTgt>
                                        </p:tgtEl>
                                        <p:attrNameLst>
                                          <p:attrName>style.visibility</p:attrName>
                                        </p:attrNameLst>
                                      </p:cBhvr>
                                      <p:to>
                                        <p:strVal val="visible"/>
                                      </p:to>
                                    </p:set>
                                    <p:animEffect transition="in" filter="box(out)">
                                      <p:cBhvr>
                                        <p:cTn id="10" dur="500"/>
                                        <p:tgtEl>
                                          <p:spTgt spid="24579">
                                            <p:txEl>
                                              <p:pRg st="2" end="2"/>
                                            </p:txEl>
                                          </p:spTgt>
                                        </p:tgtEl>
                                      </p:cBhvr>
                                    </p:animEffect>
                                  </p:childTnLst>
                                </p:cTn>
                              </p:par>
                              <p:par>
                                <p:cTn id="11" presetID="4" presetClass="entr" presetSubtype="32" fill="hold" nodeType="withEffect">
                                  <p:stCondLst>
                                    <p:cond delay="0"/>
                                  </p:stCondLst>
                                  <p:childTnLst>
                                    <p:set>
                                      <p:cBhvr>
                                        <p:cTn id="12" dur="1" fill="hold">
                                          <p:stCondLst>
                                            <p:cond delay="0"/>
                                          </p:stCondLst>
                                        </p:cTn>
                                        <p:tgtEl>
                                          <p:spTgt spid="24579">
                                            <p:txEl>
                                              <p:pRg st="4" end="4"/>
                                            </p:txEl>
                                          </p:spTgt>
                                        </p:tgtEl>
                                        <p:attrNameLst>
                                          <p:attrName>style.visibility</p:attrName>
                                        </p:attrNameLst>
                                      </p:cBhvr>
                                      <p:to>
                                        <p:strVal val="visible"/>
                                      </p:to>
                                    </p:set>
                                    <p:animEffect transition="in" filter="box(out)">
                                      <p:cBhvr>
                                        <p:cTn id="13" dur="500"/>
                                        <p:tgtEl>
                                          <p:spTgt spid="24579">
                                            <p:txEl>
                                              <p:pRg st="4" end="4"/>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32" fill="hold" nodeType="clickEffect">
                                  <p:stCondLst>
                                    <p:cond delay="0"/>
                                  </p:stCondLst>
                                  <p:childTnLst>
                                    <p:set>
                                      <p:cBhvr>
                                        <p:cTn id="17" dur="1" fill="hold">
                                          <p:stCondLst>
                                            <p:cond delay="0"/>
                                          </p:stCondLst>
                                        </p:cTn>
                                        <p:tgtEl>
                                          <p:spTgt spid="24579">
                                            <p:txEl>
                                              <p:pRg st="7" end="7"/>
                                            </p:txEl>
                                          </p:spTgt>
                                        </p:tgtEl>
                                        <p:attrNameLst>
                                          <p:attrName>style.visibility</p:attrName>
                                        </p:attrNameLst>
                                      </p:cBhvr>
                                      <p:to>
                                        <p:strVal val="visible"/>
                                      </p:to>
                                    </p:set>
                                    <p:animEffect transition="in" filter="box(out)">
                                      <p:cBhvr>
                                        <p:cTn id="18" dur="500"/>
                                        <p:tgtEl>
                                          <p:spTgt spid="24579">
                                            <p:txEl>
                                              <p:pRg st="7" end="7"/>
                                            </p:txEl>
                                          </p:spTgt>
                                        </p:tgtEl>
                                      </p:cBhvr>
                                    </p:animEffect>
                                  </p:childTnLst>
                                </p:cTn>
                              </p:par>
                              <p:par>
                                <p:cTn id="19" presetID="4" presetClass="entr" presetSubtype="32" fill="hold" nodeType="withEffect">
                                  <p:stCondLst>
                                    <p:cond delay="0"/>
                                  </p:stCondLst>
                                  <p:childTnLst>
                                    <p:set>
                                      <p:cBhvr>
                                        <p:cTn id="20" dur="1" fill="hold">
                                          <p:stCondLst>
                                            <p:cond delay="0"/>
                                          </p:stCondLst>
                                        </p:cTn>
                                        <p:tgtEl>
                                          <p:spTgt spid="24579">
                                            <p:txEl>
                                              <p:pRg st="9" end="9"/>
                                            </p:txEl>
                                          </p:spTgt>
                                        </p:tgtEl>
                                        <p:attrNameLst>
                                          <p:attrName>style.visibility</p:attrName>
                                        </p:attrNameLst>
                                      </p:cBhvr>
                                      <p:to>
                                        <p:strVal val="visible"/>
                                      </p:to>
                                    </p:set>
                                    <p:animEffect transition="in" filter="box(out)">
                                      <p:cBhvr>
                                        <p:cTn id="21" dur="500"/>
                                        <p:tgtEl>
                                          <p:spTgt spid="24579">
                                            <p:txEl>
                                              <p:pRg st="9" end="9"/>
                                            </p:txEl>
                                          </p:spTgt>
                                        </p:tgtEl>
                                      </p:cBhvr>
                                    </p:animEffect>
                                  </p:childTnLst>
                                </p:cTn>
                              </p:par>
                              <p:par>
                                <p:cTn id="22" presetID="4" presetClass="entr" presetSubtype="32" fill="hold" nodeType="withEffect">
                                  <p:stCondLst>
                                    <p:cond delay="0"/>
                                  </p:stCondLst>
                                  <p:childTnLst>
                                    <p:set>
                                      <p:cBhvr>
                                        <p:cTn id="23" dur="1" fill="hold">
                                          <p:stCondLst>
                                            <p:cond delay="0"/>
                                          </p:stCondLst>
                                        </p:cTn>
                                        <p:tgtEl>
                                          <p:spTgt spid="24579">
                                            <p:txEl>
                                              <p:pRg st="11" end="11"/>
                                            </p:txEl>
                                          </p:spTgt>
                                        </p:tgtEl>
                                        <p:attrNameLst>
                                          <p:attrName>style.visibility</p:attrName>
                                        </p:attrNameLst>
                                      </p:cBhvr>
                                      <p:to>
                                        <p:strVal val="visible"/>
                                      </p:to>
                                    </p:set>
                                    <p:animEffect transition="in" filter="box(out)">
                                      <p:cBhvr>
                                        <p:cTn id="24" dur="500"/>
                                        <p:tgtEl>
                                          <p:spTgt spid="2457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46075"/>
            <a:ext cx="8229600" cy="868363"/>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Referencing from the Book</a:t>
            </a:r>
            <a:endParaRPr lang="en-US" dirty="0"/>
          </a:p>
        </p:txBody>
      </p:sp>
      <p:sp>
        <p:nvSpPr>
          <p:cNvPr id="25603" name="TextBox 4"/>
          <p:cNvSpPr txBox="1">
            <a:spLocks noChangeArrowheads="1"/>
          </p:cNvSpPr>
          <p:nvPr/>
        </p:nvSpPr>
        <p:spPr bwMode="auto">
          <a:xfrm>
            <a:off x="395288" y="1368425"/>
            <a:ext cx="8391525" cy="2247900"/>
          </a:xfrm>
          <a:prstGeom prst="rect">
            <a:avLst/>
          </a:prstGeom>
          <a:noFill/>
          <a:ln w="9525">
            <a:noFill/>
            <a:miter lim="800000"/>
            <a:headEnd/>
            <a:tailEnd/>
          </a:ln>
        </p:spPr>
        <p:txBody>
          <a:bodyPr>
            <a:spAutoFit/>
          </a:bodyPr>
          <a:lstStyle/>
          <a:p>
            <a:endParaRPr lang="en-US" sz="2000" b="1" i="0" u="sng"/>
          </a:p>
          <a:p>
            <a:r>
              <a:rPr lang="en-US" sz="2000" b="1" i="0" u="sng"/>
              <a:t>3 or more Authors:</a:t>
            </a:r>
          </a:p>
          <a:p>
            <a:endParaRPr lang="en-US" sz="2000" i="0"/>
          </a:p>
          <a:p>
            <a:r>
              <a:rPr lang="en-US" sz="2000" i="0">
                <a:solidFill>
                  <a:srgbClr val="FF0000"/>
                </a:solidFill>
              </a:rPr>
              <a:t>In-text</a:t>
            </a:r>
            <a:r>
              <a:rPr lang="en-US" sz="2000" i="0"/>
              <a:t>: Last Name 1 and Last Name 2 </a:t>
            </a:r>
            <a:r>
              <a:rPr lang="en-US" sz="2000"/>
              <a:t>et al. </a:t>
            </a:r>
            <a:r>
              <a:rPr lang="en-US" sz="2000" i="0"/>
              <a:t>(Year Published) p. Pages Used</a:t>
            </a:r>
          </a:p>
          <a:p>
            <a:endParaRPr lang="en-US" sz="2000" i="0">
              <a:solidFill>
                <a:srgbClr val="FF0000"/>
              </a:solidFill>
            </a:endParaRPr>
          </a:p>
          <a:p>
            <a:r>
              <a:rPr lang="en-US" sz="2000" i="0">
                <a:solidFill>
                  <a:srgbClr val="FF0000"/>
                </a:solidFill>
              </a:rPr>
              <a:t>Citation</a:t>
            </a:r>
            <a:r>
              <a:rPr lang="en-US" sz="2000" i="0"/>
              <a:t>: Last Name 1, Initial 1., Last Name 2, Initial 2. and Last Name 3, Initial 3. Year Published. </a:t>
            </a:r>
            <a:r>
              <a:rPr lang="en-US" sz="2000"/>
              <a:t>Title of the Book</a:t>
            </a:r>
            <a:r>
              <a:rPr lang="en-US" sz="2000" i="0"/>
              <a:t>. City Published: Publisher, p. Pages Used.</a:t>
            </a:r>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pic>
        <p:nvPicPr>
          <p:cNvPr id="25605" name="Picture 8" descr="books.jpg"/>
          <p:cNvPicPr>
            <a:picLocks noChangeAspect="1"/>
          </p:cNvPicPr>
          <p:nvPr/>
        </p:nvPicPr>
        <p:blipFill>
          <a:blip r:embed="rId2"/>
          <a:srcRect/>
          <a:stretch>
            <a:fillRect/>
          </a:stretch>
        </p:blipFill>
        <p:spPr bwMode="auto">
          <a:xfrm>
            <a:off x="6000750" y="4286250"/>
            <a:ext cx="2590800" cy="1722438"/>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5603">
                                            <p:txEl>
                                              <p:pRg st="1" end="1"/>
                                            </p:txEl>
                                          </p:spTgt>
                                        </p:tgtEl>
                                        <p:attrNameLst>
                                          <p:attrName>style.visibility</p:attrName>
                                        </p:attrNameLst>
                                      </p:cBhvr>
                                      <p:to>
                                        <p:strVal val="visible"/>
                                      </p:to>
                                    </p:set>
                                    <p:animEffect transition="in" filter="box(out)">
                                      <p:cBhvr>
                                        <p:cTn id="7" dur="500"/>
                                        <p:tgtEl>
                                          <p:spTgt spid="25603">
                                            <p:txEl>
                                              <p:pRg st="1" end="1"/>
                                            </p:txEl>
                                          </p:spTgt>
                                        </p:tgtEl>
                                      </p:cBhvr>
                                    </p:animEffect>
                                  </p:childTnLst>
                                </p:cTn>
                              </p:par>
                              <p:par>
                                <p:cTn id="8" presetID="4" presetClass="entr" presetSubtype="32" fill="hold" nodeType="withEffect">
                                  <p:stCondLst>
                                    <p:cond delay="0"/>
                                  </p:stCondLst>
                                  <p:childTnLst>
                                    <p:set>
                                      <p:cBhvr>
                                        <p:cTn id="9" dur="1" fill="hold">
                                          <p:stCondLst>
                                            <p:cond delay="0"/>
                                          </p:stCondLst>
                                        </p:cTn>
                                        <p:tgtEl>
                                          <p:spTgt spid="25603">
                                            <p:txEl>
                                              <p:pRg st="3" end="3"/>
                                            </p:txEl>
                                          </p:spTgt>
                                        </p:tgtEl>
                                        <p:attrNameLst>
                                          <p:attrName>style.visibility</p:attrName>
                                        </p:attrNameLst>
                                      </p:cBhvr>
                                      <p:to>
                                        <p:strVal val="visible"/>
                                      </p:to>
                                    </p:set>
                                    <p:animEffect transition="in" filter="box(out)">
                                      <p:cBhvr>
                                        <p:cTn id="10" dur="500"/>
                                        <p:tgtEl>
                                          <p:spTgt spid="25603">
                                            <p:txEl>
                                              <p:pRg st="3" end="3"/>
                                            </p:txEl>
                                          </p:spTgt>
                                        </p:tgtEl>
                                      </p:cBhvr>
                                    </p:animEffect>
                                  </p:childTnLst>
                                </p:cTn>
                              </p:par>
                              <p:par>
                                <p:cTn id="11" presetID="4" presetClass="entr" presetSubtype="32" fill="hold" nodeType="withEffect">
                                  <p:stCondLst>
                                    <p:cond delay="0"/>
                                  </p:stCondLst>
                                  <p:childTnLst>
                                    <p:set>
                                      <p:cBhvr>
                                        <p:cTn id="12" dur="1" fill="hold">
                                          <p:stCondLst>
                                            <p:cond delay="0"/>
                                          </p:stCondLst>
                                        </p:cTn>
                                        <p:tgtEl>
                                          <p:spTgt spid="25603">
                                            <p:txEl>
                                              <p:pRg st="5" end="5"/>
                                            </p:txEl>
                                          </p:spTgt>
                                        </p:tgtEl>
                                        <p:attrNameLst>
                                          <p:attrName>style.visibility</p:attrName>
                                        </p:attrNameLst>
                                      </p:cBhvr>
                                      <p:to>
                                        <p:strVal val="visible"/>
                                      </p:to>
                                    </p:set>
                                    <p:animEffect transition="in" filter="box(out)">
                                      <p:cBhvr>
                                        <p:cTn id="13" dur="500"/>
                                        <p:tgtEl>
                                          <p:spTgt spid="2560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46075"/>
            <a:ext cx="8229600" cy="868363"/>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Illustration – Book Reference:</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graphicFrame>
        <p:nvGraphicFramePr>
          <p:cNvPr id="19" name="Diagram 18"/>
          <p:cNvGraphicFramePr/>
          <p:nvPr/>
        </p:nvGraphicFramePr>
        <p:xfrm>
          <a:off x="1073297" y="3157140"/>
          <a:ext cx="7056784" cy="10025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630" name="TextBox 5"/>
          <p:cNvSpPr txBox="1">
            <a:spLocks noChangeArrowheads="1"/>
          </p:cNvSpPr>
          <p:nvPr/>
        </p:nvSpPr>
        <p:spPr bwMode="auto">
          <a:xfrm>
            <a:off x="1001713" y="2071688"/>
            <a:ext cx="3024187" cy="800100"/>
          </a:xfrm>
          <a:prstGeom prst="rect">
            <a:avLst/>
          </a:prstGeom>
          <a:noFill/>
          <a:ln w="9525">
            <a:noFill/>
            <a:miter lim="800000"/>
            <a:headEnd/>
            <a:tailEnd/>
          </a:ln>
        </p:spPr>
        <p:txBody>
          <a:bodyPr>
            <a:spAutoFit/>
          </a:bodyPr>
          <a:lstStyle/>
          <a:p>
            <a:r>
              <a:rPr lang="en-GB" b="1" i="0"/>
              <a:t>Author(s)</a:t>
            </a:r>
          </a:p>
          <a:p>
            <a:r>
              <a:rPr lang="en-GB" sz="1600" i="0"/>
              <a:t>Surname, Initial(s)., </a:t>
            </a:r>
          </a:p>
          <a:p>
            <a:r>
              <a:rPr lang="en-GB" sz="1600" i="0"/>
              <a:t>Use &amp; between two authors.</a:t>
            </a:r>
            <a:endParaRPr lang="en-US" sz="1600" i="0"/>
          </a:p>
        </p:txBody>
      </p:sp>
      <p:sp>
        <p:nvSpPr>
          <p:cNvPr id="26631" name="TextBox 6"/>
          <p:cNvSpPr txBox="1">
            <a:spLocks noChangeArrowheads="1"/>
          </p:cNvSpPr>
          <p:nvPr/>
        </p:nvSpPr>
        <p:spPr bwMode="auto">
          <a:xfrm>
            <a:off x="4745038" y="2071688"/>
            <a:ext cx="2376487" cy="584200"/>
          </a:xfrm>
          <a:prstGeom prst="rect">
            <a:avLst/>
          </a:prstGeom>
          <a:noFill/>
          <a:ln w="9525">
            <a:noFill/>
            <a:miter lim="800000"/>
            <a:headEnd/>
            <a:tailEnd/>
          </a:ln>
        </p:spPr>
        <p:txBody>
          <a:bodyPr>
            <a:spAutoFit/>
          </a:bodyPr>
          <a:lstStyle/>
          <a:p>
            <a:r>
              <a:rPr lang="en-GB" sz="1600" b="1" i="0"/>
              <a:t>Date</a:t>
            </a:r>
          </a:p>
          <a:p>
            <a:r>
              <a:rPr lang="en-GB" sz="1600" i="0"/>
              <a:t>Year of publication</a:t>
            </a:r>
            <a:endParaRPr lang="en-US" sz="1600" i="0"/>
          </a:p>
        </p:txBody>
      </p:sp>
      <p:sp>
        <p:nvSpPr>
          <p:cNvPr id="26632" name="TextBox 7"/>
          <p:cNvSpPr txBox="1">
            <a:spLocks noChangeArrowheads="1"/>
          </p:cNvSpPr>
          <p:nvPr/>
        </p:nvSpPr>
        <p:spPr bwMode="auto">
          <a:xfrm>
            <a:off x="785813" y="4214813"/>
            <a:ext cx="3024187" cy="584200"/>
          </a:xfrm>
          <a:prstGeom prst="rect">
            <a:avLst/>
          </a:prstGeom>
          <a:noFill/>
          <a:ln w="9525">
            <a:noFill/>
            <a:miter lim="800000"/>
            <a:headEnd/>
            <a:tailEnd/>
          </a:ln>
        </p:spPr>
        <p:txBody>
          <a:bodyPr>
            <a:spAutoFit/>
          </a:bodyPr>
          <a:lstStyle/>
          <a:p>
            <a:r>
              <a:rPr lang="en-GB" sz="1600" b="1" i="0"/>
              <a:t>Title </a:t>
            </a:r>
          </a:p>
          <a:p>
            <a:r>
              <a:rPr lang="en-GB" sz="1600" i="0"/>
              <a:t>In sentence case and italicised.</a:t>
            </a:r>
            <a:endParaRPr lang="en-US" sz="1600" i="0"/>
          </a:p>
        </p:txBody>
      </p:sp>
      <p:sp>
        <p:nvSpPr>
          <p:cNvPr id="26633" name="TextBox 8"/>
          <p:cNvSpPr txBox="1">
            <a:spLocks noChangeArrowheads="1"/>
          </p:cNvSpPr>
          <p:nvPr/>
        </p:nvSpPr>
        <p:spPr bwMode="auto">
          <a:xfrm>
            <a:off x="5321300" y="4232275"/>
            <a:ext cx="3024188" cy="862013"/>
          </a:xfrm>
          <a:prstGeom prst="rect">
            <a:avLst/>
          </a:prstGeom>
          <a:noFill/>
          <a:ln w="9525">
            <a:noFill/>
            <a:miter lim="800000"/>
            <a:headEnd/>
            <a:tailEnd/>
          </a:ln>
        </p:spPr>
        <p:txBody>
          <a:bodyPr>
            <a:spAutoFit/>
          </a:bodyPr>
          <a:lstStyle/>
          <a:p>
            <a:r>
              <a:rPr lang="en-GB" sz="1600" b="1" i="0"/>
              <a:t>Publisher</a:t>
            </a:r>
          </a:p>
          <a:p>
            <a:r>
              <a:rPr lang="en-GB" sz="1600" i="0"/>
              <a:t>Place of publication, publisher.</a:t>
            </a:r>
          </a:p>
          <a:p>
            <a:r>
              <a:rPr lang="en-GB" sz="1600" i="0"/>
              <a:t> </a:t>
            </a:r>
            <a:endParaRPr lang="en-US" sz="1600" i="0"/>
          </a:p>
        </p:txBody>
      </p:sp>
      <p:cxnSp>
        <p:nvCxnSpPr>
          <p:cNvPr id="24" name="Straight Arrow Connector 23"/>
          <p:cNvCxnSpPr/>
          <p:nvPr/>
        </p:nvCxnSpPr>
        <p:spPr>
          <a:xfrm>
            <a:off x="2297433" y="2863592"/>
            <a:ext cx="720080" cy="360040"/>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a:off x="5105745" y="2647568"/>
            <a:ext cx="576064" cy="576064"/>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0800000">
            <a:off x="6000760" y="3929066"/>
            <a:ext cx="1008112" cy="504056"/>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1571604" y="3929066"/>
            <a:ext cx="936104" cy="432048"/>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ox(out)">
                                      <p:cBhvr>
                                        <p:cTn id="7" dur="500"/>
                                        <p:tgtEl>
                                          <p:spTgt spid="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9" fill="hold" grpId="0" nodeType="clickEffect">
                                  <p:stCondLst>
                                    <p:cond delay="0"/>
                                  </p:stCondLst>
                                  <p:childTnLst>
                                    <p:set>
                                      <p:cBhvr>
                                        <p:cTn id="11" dur="1" fill="hold">
                                          <p:stCondLst>
                                            <p:cond delay="0"/>
                                          </p:stCondLst>
                                        </p:cTn>
                                        <p:tgtEl>
                                          <p:spTgt spid="26630"/>
                                        </p:tgtEl>
                                        <p:attrNameLst>
                                          <p:attrName>style.visibility</p:attrName>
                                        </p:attrNameLst>
                                      </p:cBhvr>
                                      <p:to>
                                        <p:strVal val="visible"/>
                                      </p:to>
                                    </p:set>
                                    <p:anim calcmode="lin" valueType="num">
                                      <p:cBhvr additive="base">
                                        <p:cTn id="12" dur="500" fill="hold"/>
                                        <p:tgtEl>
                                          <p:spTgt spid="26630"/>
                                        </p:tgtEl>
                                        <p:attrNameLst>
                                          <p:attrName>ppt_x</p:attrName>
                                        </p:attrNameLst>
                                      </p:cBhvr>
                                      <p:tavLst>
                                        <p:tav tm="0">
                                          <p:val>
                                            <p:strVal val="0-#ppt_w/2"/>
                                          </p:val>
                                        </p:tav>
                                        <p:tav tm="100000">
                                          <p:val>
                                            <p:strVal val="#ppt_x"/>
                                          </p:val>
                                        </p:tav>
                                      </p:tavLst>
                                    </p:anim>
                                    <p:anim calcmode="lin" valueType="num">
                                      <p:cBhvr additive="base">
                                        <p:cTn id="13" dur="500" fill="hold"/>
                                        <p:tgtEl>
                                          <p:spTgt spid="26630"/>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0-#ppt_w/2"/>
                                          </p:val>
                                        </p:tav>
                                        <p:tav tm="100000">
                                          <p:val>
                                            <p:strVal val="#ppt_x"/>
                                          </p:val>
                                        </p:tav>
                                      </p:tavLst>
                                    </p:anim>
                                    <p:anim calcmode="lin" valueType="num">
                                      <p:cBhvr additive="base">
                                        <p:cTn id="17"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3" fill="hold" grpId="0" nodeType="clickEffect">
                                  <p:stCondLst>
                                    <p:cond delay="0"/>
                                  </p:stCondLst>
                                  <p:childTnLst>
                                    <p:set>
                                      <p:cBhvr>
                                        <p:cTn id="21" dur="1" fill="hold">
                                          <p:stCondLst>
                                            <p:cond delay="0"/>
                                          </p:stCondLst>
                                        </p:cTn>
                                        <p:tgtEl>
                                          <p:spTgt spid="26631"/>
                                        </p:tgtEl>
                                        <p:attrNameLst>
                                          <p:attrName>style.visibility</p:attrName>
                                        </p:attrNameLst>
                                      </p:cBhvr>
                                      <p:to>
                                        <p:strVal val="visible"/>
                                      </p:to>
                                    </p:set>
                                    <p:anim calcmode="lin" valueType="num">
                                      <p:cBhvr additive="base">
                                        <p:cTn id="22" dur="500" fill="hold"/>
                                        <p:tgtEl>
                                          <p:spTgt spid="26631"/>
                                        </p:tgtEl>
                                        <p:attrNameLst>
                                          <p:attrName>ppt_x</p:attrName>
                                        </p:attrNameLst>
                                      </p:cBhvr>
                                      <p:tavLst>
                                        <p:tav tm="0">
                                          <p:val>
                                            <p:strVal val="1+#ppt_w/2"/>
                                          </p:val>
                                        </p:tav>
                                        <p:tav tm="100000">
                                          <p:val>
                                            <p:strVal val="#ppt_x"/>
                                          </p:val>
                                        </p:tav>
                                      </p:tavLst>
                                    </p:anim>
                                    <p:anim calcmode="lin" valueType="num">
                                      <p:cBhvr additive="base">
                                        <p:cTn id="23" dur="500" fill="hold"/>
                                        <p:tgtEl>
                                          <p:spTgt spid="26631"/>
                                        </p:tgtEl>
                                        <p:attrNameLst>
                                          <p:attrName>ppt_y</p:attrName>
                                        </p:attrNameLst>
                                      </p:cBhvr>
                                      <p:tavLst>
                                        <p:tav tm="0">
                                          <p:val>
                                            <p:strVal val="0-#ppt_h/2"/>
                                          </p:val>
                                        </p:tav>
                                        <p:tav tm="100000">
                                          <p:val>
                                            <p:strVal val="#ppt_y"/>
                                          </p:val>
                                        </p:tav>
                                      </p:tavLst>
                                    </p:anim>
                                  </p:childTnLst>
                                </p:cTn>
                              </p:par>
                              <p:par>
                                <p:cTn id="24" presetID="2" presetClass="entr" presetSubtype="3" fill="hold" nodeType="with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fill="hold"/>
                                        <p:tgtEl>
                                          <p:spTgt spid="25"/>
                                        </p:tgtEl>
                                        <p:attrNameLst>
                                          <p:attrName>ppt_x</p:attrName>
                                        </p:attrNameLst>
                                      </p:cBhvr>
                                      <p:tavLst>
                                        <p:tav tm="0">
                                          <p:val>
                                            <p:strVal val="1+#ppt_w/2"/>
                                          </p:val>
                                        </p:tav>
                                        <p:tav tm="100000">
                                          <p:val>
                                            <p:strVal val="#ppt_x"/>
                                          </p:val>
                                        </p:tav>
                                      </p:tavLst>
                                    </p:anim>
                                    <p:anim calcmode="lin" valueType="num">
                                      <p:cBhvr additive="base">
                                        <p:cTn id="27"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4"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500" fill="hold"/>
                                        <p:tgtEl>
                                          <p:spTgt spid="27"/>
                                        </p:tgtEl>
                                        <p:attrNameLst>
                                          <p:attrName>ppt_x</p:attrName>
                                        </p:attrNameLst>
                                      </p:cBhvr>
                                      <p:tavLst>
                                        <p:tav tm="0">
                                          <p:val>
                                            <p:strVal val="#ppt_x"/>
                                          </p:val>
                                        </p:tav>
                                        <p:tav tm="100000">
                                          <p:val>
                                            <p:strVal val="#ppt_x"/>
                                          </p:val>
                                        </p:tav>
                                      </p:tavLst>
                                    </p:anim>
                                    <p:anim calcmode="lin" valueType="num">
                                      <p:cBhvr additive="base">
                                        <p:cTn id="33" dur="500" fill="hold"/>
                                        <p:tgtEl>
                                          <p:spTgt spid="27"/>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6632"/>
                                        </p:tgtEl>
                                        <p:attrNameLst>
                                          <p:attrName>style.visibility</p:attrName>
                                        </p:attrNameLst>
                                      </p:cBhvr>
                                      <p:to>
                                        <p:strVal val="visible"/>
                                      </p:to>
                                    </p:set>
                                    <p:anim calcmode="lin" valueType="num">
                                      <p:cBhvr additive="base">
                                        <p:cTn id="36" dur="500" fill="hold"/>
                                        <p:tgtEl>
                                          <p:spTgt spid="26632"/>
                                        </p:tgtEl>
                                        <p:attrNameLst>
                                          <p:attrName>ppt_x</p:attrName>
                                        </p:attrNameLst>
                                      </p:cBhvr>
                                      <p:tavLst>
                                        <p:tav tm="0">
                                          <p:val>
                                            <p:strVal val="#ppt_x"/>
                                          </p:val>
                                        </p:tav>
                                        <p:tav tm="100000">
                                          <p:val>
                                            <p:strVal val="#ppt_x"/>
                                          </p:val>
                                        </p:tav>
                                      </p:tavLst>
                                    </p:anim>
                                    <p:anim calcmode="lin" valueType="num">
                                      <p:cBhvr additive="base">
                                        <p:cTn id="37" dur="500" fill="hold"/>
                                        <p:tgtEl>
                                          <p:spTgt spid="26632"/>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12" fill="hold" nodeType="click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0-#ppt_w/2"/>
                                          </p:val>
                                        </p:tav>
                                        <p:tav tm="100000">
                                          <p:val>
                                            <p:strVal val="#ppt_x"/>
                                          </p:val>
                                        </p:tav>
                                      </p:tavLst>
                                    </p:anim>
                                    <p:anim calcmode="lin" valueType="num">
                                      <p:cBhvr additive="base">
                                        <p:cTn id="43" dur="500" fill="hold"/>
                                        <p:tgtEl>
                                          <p:spTgt spid="27"/>
                                        </p:tgtEl>
                                        <p:attrNameLst>
                                          <p:attrName>ppt_y</p:attrName>
                                        </p:attrNameLst>
                                      </p:cBhvr>
                                      <p:tavLst>
                                        <p:tav tm="0">
                                          <p:val>
                                            <p:strVal val="1+#ppt_h/2"/>
                                          </p:val>
                                        </p:tav>
                                        <p:tav tm="100000">
                                          <p:val>
                                            <p:strVal val="#ppt_y"/>
                                          </p:val>
                                        </p:tav>
                                      </p:tavLst>
                                    </p:anim>
                                  </p:childTnLst>
                                </p:cTn>
                              </p:par>
                              <p:par>
                                <p:cTn id="44" presetID="2" presetClass="entr" presetSubtype="12" fill="hold" grpId="1" nodeType="withEffect">
                                  <p:stCondLst>
                                    <p:cond delay="0"/>
                                  </p:stCondLst>
                                  <p:childTnLst>
                                    <p:set>
                                      <p:cBhvr>
                                        <p:cTn id="45" dur="1" fill="hold">
                                          <p:stCondLst>
                                            <p:cond delay="0"/>
                                          </p:stCondLst>
                                        </p:cTn>
                                        <p:tgtEl>
                                          <p:spTgt spid="26632"/>
                                        </p:tgtEl>
                                        <p:attrNameLst>
                                          <p:attrName>style.visibility</p:attrName>
                                        </p:attrNameLst>
                                      </p:cBhvr>
                                      <p:to>
                                        <p:strVal val="visible"/>
                                      </p:to>
                                    </p:set>
                                    <p:anim calcmode="lin" valueType="num">
                                      <p:cBhvr additive="base">
                                        <p:cTn id="46" dur="500" fill="hold"/>
                                        <p:tgtEl>
                                          <p:spTgt spid="26632"/>
                                        </p:tgtEl>
                                        <p:attrNameLst>
                                          <p:attrName>ppt_x</p:attrName>
                                        </p:attrNameLst>
                                      </p:cBhvr>
                                      <p:tavLst>
                                        <p:tav tm="0">
                                          <p:val>
                                            <p:strVal val="0-#ppt_w/2"/>
                                          </p:val>
                                        </p:tav>
                                        <p:tav tm="100000">
                                          <p:val>
                                            <p:strVal val="#ppt_x"/>
                                          </p:val>
                                        </p:tav>
                                      </p:tavLst>
                                    </p:anim>
                                    <p:anim calcmode="lin" valueType="num">
                                      <p:cBhvr additive="base">
                                        <p:cTn id="47" dur="500" fill="hold"/>
                                        <p:tgtEl>
                                          <p:spTgt spid="26632"/>
                                        </p:tgtEl>
                                        <p:attrNameLst>
                                          <p:attrName>ppt_y</p:attrName>
                                        </p:attrNameLst>
                                      </p:cBhvr>
                                      <p:tavLst>
                                        <p:tav tm="0">
                                          <p:val>
                                            <p:strVal val="1+#ppt_h/2"/>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6" fill="hold" nodeType="click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fill="hold"/>
                                        <p:tgtEl>
                                          <p:spTgt spid="26"/>
                                        </p:tgtEl>
                                        <p:attrNameLst>
                                          <p:attrName>ppt_x</p:attrName>
                                        </p:attrNameLst>
                                      </p:cBhvr>
                                      <p:tavLst>
                                        <p:tav tm="0">
                                          <p:val>
                                            <p:strVal val="1+#ppt_w/2"/>
                                          </p:val>
                                        </p:tav>
                                        <p:tav tm="100000">
                                          <p:val>
                                            <p:strVal val="#ppt_x"/>
                                          </p:val>
                                        </p:tav>
                                      </p:tavLst>
                                    </p:anim>
                                    <p:anim calcmode="lin" valueType="num">
                                      <p:cBhvr additive="base">
                                        <p:cTn id="53" dur="500" fill="hold"/>
                                        <p:tgtEl>
                                          <p:spTgt spid="26"/>
                                        </p:tgtEl>
                                        <p:attrNameLst>
                                          <p:attrName>ppt_y</p:attrName>
                                        </p:attrNameLst>
                                      </p:cBhvr>
                                      <p:tavLst>
                                        <p:tav tm="0">
                                          <p:val>
                                            <p:strVal val="1+#ppt_h/2"/>
                                          </p:val>
                                        </p:tav>
                                        <p:tav tm="100000">
                                          <p:val>
                                            <p:strVal val="#ppt_y"/>
                                          </p:val>
                                        </p:tav>
                                      </p:tavLst>
                                    </p:anim>
                                  </p:childTnLst>
                                </p:cTn>
                              </p:par>
                              <p:par>
                                <p:cTn id="54" presetID="2" presetClass="entr" presetSubtype="6" fill="hold" grpId="0" nodeType="withEffect">
                                  <p:stCondLst>
                                    <p:cond delay="0"/>
                                  </p:stCondLst>
                                  <p:childTnLst>
                                    <p:set>
                                      <p:cBhvr>
                                        <p:cTn id="55" dur="1" fill="hold">
                                          <p:stCondLst>
                                            <p:cond delay="0"/>
                                          </p:stCondLst>
                                        </p:cTn>
                                        <p:tgtEl>
                                          <p:spTgt spid="26633"/>
                                        </p:tgtEl>
                                        <p:attrNameLst>
                                          <p:attrName>style.visibility</p:attrName>
                                        </p:attrNameLst>
                                      </p:cBhvr>
                                      <p:to>
                                        <p:strVal val="visible"/>
                                      </p:to>
                                    </p:set>
                                    <p:anim calcmode="lin" valueType="num">
                                      <p:cBhvr additive="base">
                                        <p:cTn id="56" dur="500" fill="hold"/>
                                        <p:tgtEl>
                                          <p:spTgt spid="26633"/>
                                        </p:tgtEl>
                                        <p:attrNameLst>
                                          <p:attrName>ppt_x</p:attrName>
                                        </p:attrNameLst>
                                      </p:cBhvr>
                                      <p:tavLst>
                                        <p:tav tm="0">
                                          <p:val>
                                            <p:strVal val="1+#ppt_w/2"/>
                                          </p:val>
                                        </p:tav>
                                        <p:tav tm="100000">
                                          <p:val>
                                            <p:strVal val="#ppt_x"/>
                                          </p:val>
                                        </p:tav>
                                      </p:tavLst>
                                    </p:anim>
                                    <p:anim calcmode="lin" valueType="num">
                                      <p:cBhvr additive="base">
                                        <p:cTn id="57" dur="500" fill="hold"/>
                                        <p:tgtEl>
                                          <p:spTgt spid="266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p:bldAsOne/>
      </p:bldGraphic>
      <p:bldP spid="26630" grpId="0"/>
      <p:bldP spid="26631" grpId="0"/>
      <p:bldP spid="26632" grpId="0"/>
      <p:bldP spid="26632" grpId="1"/>
      <p:bldP spid="266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46075"/>
            <a:ext cx="8229600" cy="868363"/>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Referencing from Journal Articles</a:t>
            </a:r>
            <a:endParaRPr lang="en-US" dirty="0"/>
          </a:p>
        </p:txBody>
      </p:sp>
      <p:sp>
        <p:nvSpPr>
          <p:cNvPr id="29699" name="TextBox 4"/>
          <p:cNvSpPr txBox="1">
            <a:spLocks noChangeArrowheads="1"/>
          </p:cNvSpPr>
          <p:nvPr/>
        </p:nvSpPr>
        <p:spPr bwMode="auto">
          <a:xfrm>
            <a:off x="395288" y="1225550"/>
            <a:ext cx="8391525" cy="2247900"/>
          </a:xfrm>
          <a:prstGeom prst="rect">
            <a:avLst/>
          </a:prstGeom>
          <a:noFill/>
          <a:ln w="9525">
            <a:noFill/>
            <a:miter lim="800000"/>
            <a:headEnd/>
            <a:tailEnd/>
          </a:ln>
        </p:spPr>
        <p:txBody>
          <a:bodyPr>
            <a:spAutoFit/>
          </a:bodyPr>
          <a:lstStyle/>
          <a:p>
            <a:endParaRPr lang="en-US" sz="2000" i="0"/>
          </a:p>
          <a:p>
            <a:endParaRPr lang="en-US" sz="2000" i="0">
              <a:solidFill>
                <a:srgbClr val="FF0000"/>
              </a:solidFill>
            </a:endParaRPr>
          </a:p>
          <a:p>
            <a:r>
              <a:rPr lang="en-US" sz="2000" i="0">
                <a:solidFill>
                  <a:srgbClr val="FF0000"/>
                </a:solidFill>
              </a:rPr>
              <a:t>In-text</a:t>
            </a:r>
            <a:r>
              <a:rPr lang="en-US" sz="2000" i="0"/>
              <a:t>: Last Name (Year Published)</a:t>
            </a:r>
          </a:p>
          <a:p>
            <a:endParaRPr lang="en-US" sz="2000" i="0">
              <a:solidFill>
                <a:srgbClr val="FF0000"/>
              </a:solidFill>
            </a:endParaRPr>
          </a:p>
          <a:p>
            <a:r>
              <a:rPr lang="en-US" sz="2000" i="0">
                <a:solidFill>
                  <a:srgbClr val="FF0000"/>
                </a:solidFill>
              </a:rPr>
              <a:t>Citation</a:t>
            </a:r>
            <a:r>
              <a:rPr lang="en-US" sz="2000" i="0"/>
              <a:t>: Last Name, Initials. (Year Published) Article Title. </a:t>
            </a:r>
            <a:r>
              <a:rPr lang="en-US" sz="2000"/>
              <a:t>Journal Name</a:t>
            </a:r>
            <a:r>
              <a:rPr lang="en-US" sz="2000" i="0"/>
              <a:t>. </a:t>
            </a:r>
            <a:r>
              <a:rPr lang="en-US" sz="2000" b="1" i="0"/>
              <a:t>Volume No</a:t>
            </a:r>
            <a:r>
              <a:rPr lang="en-US" sz="2000" i="0"/>
              <a:t> (Issue No), p. Pages Used.</a:t>
            </a:r>
          </a:p>
          <a:p>
            <a:endParaRPr lang="en-US" sz="20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pic>
        <p:nvPicPr>
          <p:cNvPr id="27653" name="Picture 8" descr="journal-image.jpg"/>
          <p:cNvPicPr>
            <a:picLocks noChangeAspect="1"/>
          </p:cNvPicPr>
          <p:nvPr/>
        </p:nvPicPr>
        <p:blipFill>
          <a:blip r:embed="rId2"/>
          <a:srcRect/>
          <a:stretch>
            <a:fillRect/>
          </a:stretch>
        </p:blipFill>
        <p:spPr bwMode="auto">
          <a:xfrm>
            <a:off x="6215063" y="3571875"/>
            <a:ext cx="2397125" cy="242887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9699">
                                            <p:txEl>
                                              <p:pRg st="2" end="2"/>
                                            </p:txEl>
                                          </p:spTgt>
                                        </p:tgtEl>
                                        <p:attrNameLst>
                                          <p:attrName>style.visibility</p:attrName>
                                        </p:attrNameLst>
                                      </p:cBhvr>
                                      <p:to>
                                        <p:strVal val="visible"/>
                                      </p:to>
                                    </p:set>
                                    <p:animEffect transition="in" filter="box(out)">
                                      <p:cBhvr>
                                        <p:cTn id="7" dur="500"/>
                                        <p:tgtEl>
                                          <p:spTgt spid="29699">
                                            <p:txEl>
                                              <p:pRg st="2" end="2"/>
                                            </p:txEl>
                                          </p:spTgt>
                                        </p:tgtEl>
                                      </p:cBhvr>
                                    </p:animEffect>
                                  </p:childTnLst>
                                </p:cTn>
                              </p:par>
                              <p:par>
                                <p:cTn id="8" presetID="4" presetClass="entr" presetSubtype="32" fill="hold" nodeType="withEffect">
                                  <p:stCondLst>
                                    <p:cond delay="0"/>
                                  </p:stCondLst>
                                  <p:childTnLst>
                                    <p:set>
                                      <p:cBhvr>
                                        <p:cTn id="9" dur="1" fill="hold">
                                          <p:stCondLst>
                                            <p:cond delay="0"/>
                                          </p:stCondLst>
                                        </p:cTn>
                                        <p:tgtEl>
                                          <p:spTgt spid="29699">
                                            <p:txEl>
                                              <p:pRg st="4" end="4"/>
                                            </p:txEl>
                                          </p:spTgt>
                                        </p:tgtEl>
                                        <p:attrNameLst>
                                          <p:attrName>style.visibility</p:attrName>
                                        </p:attrNameLst>
                                      </p:cBhvr>
                                      <p:to>
                                        <p:strVal val="visible"/>
                                      </p:to>
                                    </p:set>
                                    <p:animEffect transition="in" filter="box(out)">
                                      <p:cBhvr>
                                        <p:cTn id="10" dur="500"/>
                                        <p:tgtEl>
                                          <p:spTgt spid="296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46075"/>
            <a:ext cx="8229600" cy="868363"/>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Illustration – Journal Reference:</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graphicFrame>
        <p:nvGraphicFramePr>
          <p:cNvPr id="17" name="Diagram 16"/>
          <p:cNvGraphicFramePr/>
          <p:nvPr/>
        </p:nvGraphicFramePr>
        <p:xfrm>
          <a:off x="1370661" y="3083359"/>
          <a:ext cx="7200800" cy="12186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0726" name="TextBox 5"/>
          <p:cNvSpPr txBox="1">
            <a:spLocks noChangeArrowheads="1"/>
          </p:cNvSpPr>
          <p:nvPr/>
        </p:nvSpPr>
        <p:spPr bwMode="auto">
          <a:xfrm>
            <a:off x="577850" y="2003425"/>
            <a:ext cx="3025775" cy="830263"/>
          </a:xfrm>
          <a:prstGeom prst="rect">
            <a:avLst/>
          </a:prstGeom>
          <a:noFill/>
          <a:ln w="9525">
            <a:noFill/>
            <a:miter lim="800000"/>
            <a:headEnd/>
            <a:tailEnd/>
          </a:ln>
        </p:spPr>
        <p:txBody>
          <a:bodyPr>
            <a:spAutoFit/>
          </a:bodyPr>
          <a:lstStyle/>
          <a:p>
            <a:r>
              <a:rPr lang="en-GB" sz="1600" b="1" i="0"/>
              <a:t>Author(s)</a:t>
            </a:r>
          </a:p>
          <a:p>
            <a:r>
              <a:rPr lang="en-GB" sz="1600" i="0"/>
              <a:t>Surname, Initial(s). </a:t>
            </a:r>
          </a:p>
          <a:p>
            <a:r>
              <a:rPr lang="en-GB" sz="1600" i="0"/>
              <a:t>Use &amp; between two authors.</a:t>
            </a:r>
            <a:endParaRPr lang="en-US" sz="1600" i="0"/>
          </a:p>
        </p:txBody>
      </p:sp>
      <p:sp>
        <p:nvSpPr>
          <p:cNvPr id="30727" name="TextBox 6"/>
          <p:cNvSpPr txBox="1">
            <a:spLocks noChangeArrowheads="1"/>
          </p:cNvSpPr>
          <p:nvPr/>
        </p:nvSpPr>
        <p:spPr bwMode="auto">
          <a:xfrm>
            <a:off x="3098800" y="1643063"/>
            <a:ext cx="2376488" cy="584200"/>
          </a:xfrm>
          <a:prstGeom prst="rect">
            <a:avLst/>
          </a:prstGeom>
          <a:noFill/>
          <a:ln w="9525">
            <a:noFill/>
            <a:miter lim="800000"/>
            <a:headEnd/>
            <a:tailEnd/>
          </a:ln>
        </p:spPr>
        <p:txBody>
          <a:bodyPr>
            <a:spAutoFit/>
          </a:bodyPr>
          <a:lstStyle/>
          <a:p>
            <a:r>
              <a:rPr lang="en-GB" sz="1600" b="1" i="0"/>
              <a:t>Date</a:t>
            </a:r>
          </a:p>
          <a:p>
            <a:r>
              <a:rPr lang="en-GB" sz="1600" i="0"/>
              <a:t>Year of publication</a:t>
            </a:r>
            <a:endParaRPr lang="en-US" sz="1600" i="0"/>
          </a:p>
        </p:txBody>
      </p:sp>
      <p:sp>
        <p:nvSpPr>
          <p:cNvPr id="30728" name="TextBox 7"/>
          <p:cNvSpPr txBox="1">
            <a:spLocks noChangeArrowheads="1"/>
          </p:cNvSpPr>
          <p:nvPr/>
        </p:nvSpPr>
        <p:spPr bwMode="auto">
          <a:xfrm>
            <a:off x="5619750" y="2003425"/>
            <a:ext cx="3024188" cy="584200"/>
          </a:xfrm>
          <a:prstGeom prst="rect">
            <a:avLst/>
          </a:prstGeom>
          <a:noFill/>
          <a:ln w="9525">
            <a:noFill/>
            <a:miter lim="800000"/>
            <a:headEnd/>
            <a:tailEnd/>
          </a:ln>
        </p:spPr>
        <p:txBody>
          <a:bodyPr>
            <a:spAutoFit/>
          </a:bodyPr>
          <a:lstStyle/>
          <a:p>
            <a:r>
              <a:rPr lang="en-GB" sz="1600" b="1" i="0"/>
              <a:t>Article Title </a:t>
            </a:r>
          </a:p>
          <a:p>
            <a:r>
              <a:rPr lang="en-GB" sz="1600" i="0"/>
              <a:t>In sentence case</a:t>
            </a:r>
            <a:endParaRPr lang="en-US" sz="1600" i="0"/>
          </a:p>
        </p:txBody>
      </p:sp>
      <p:sp>
        <p:nvSpPr>
          <p:cNvPr id="30729" name="TextBox 8"/>
          <p:cNvSpPr txBox="1">
            <a:spLocks noChangeArrowheads="1"/>
          </p:cNvSpPr>
          <p:nvPr/>
        </p:nvSpPr>
        <p:spPr bwMode="auto">
          <a:xfrm>
            <a:off x="428625" y="4344988"/>
            <a:ext cx="3024188" cy="584200"/>
          </a:xfrm>
          <a:prstGeom prst="rect">
            <a:avLst/>
          </a:prstGeom>
          <a:noFill/>
          <a:ln w="9525">
            <a:noFill/>
            <a:miter lim="800000"/>
            <a:headEnd/>
            <a:tailEnd/>
          </a:ln>
        </p:spPr>
        <p:txBody>
          <a:bodyPr>
            <a:spAutoFit/>
          </a:bodyPr>
          <a:lstStyle/>
          <a:p>
            <a:r>
              <a:rPr lang="en-GB" sz="1600" b="1" i="0"/>
              <a:t>Journal Title</a:t>
            </a:r>
          </a:p>
          <a:p>
            <a:r>
              <a:rPr lang="en-GB" sz="1600" i="0"/>
              <a:t>In Title Case and italicised</a:t>
            </a:r>
            <a:endParaRPr lang="en-US" sz="1600" i="0"/>
          </a:p>
        </p:txBody>
      </p:sp>
      <p:cxnSp>
        <p:nvCxnSpPr>
          <p:cNvPr id="31" name="Straight Arrow Connector 30"/>
          <p:cNvCxnSpPr/>
          <p:nvPr/>
        </p:nvCxnSpPr>
        <p:spPr>
          <a:xfrm>
            <a:off x="1785918" y="2714620"/>
            <a:ext cx="720080" cy="576064"/>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6200000" flipH="1">
            <a:off x="4090780" y="2552899"/>
            <a:ext cx="1138300" cy="318735"/>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2306765" y="3786190"/>
            <a:ext cx="3408243" cy="809338"/>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0800000" flipV="1">
            <a:off x="6072199" y="2651310"/>
            <a:ext cx="915087" cy="634813"/>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30734" name="TextBox 24"/>
          <p:cNvSpPr txBox="1">
            <a:spLocks noChangeArrowheads="1"/>
          </p:cNvSpPr>
          <p:nvPr/>
        </p:nvSpPr>
        <p:spPr bwMode="auto">
          <a:xfrm>
            <a:off x="4467225" y="4543425"/>
            <a:ext cx="3744913" cy="1600200"/>
          </a:xfrm>
          <a:prstGeom prst="rect">
            <a:avLst/>
          </a:prstGeom>
          <a:noFill/>
          <a:ln w="9525">
            <a:noFill/>
            <a:miter lim="800000"/>
            <a:headEnd/>
            <a:tailEnd/>
          </a:ln>
        </p:spPr>
        <p:txBody>
          <a:bodyPr>
            <a:spAutoFit/>
          </a:bodyPr>
          <a:lstStyle/>
          <a:p>
            <a:r>
              <a:rPr lang="en-GB" sz="1600" b="1" i="0"/>
              <a:t>Journal information</a:t>
            </a:r>
          </a:p>
          <a:p>
            <a:r>
              <a:rPr lang="en-GB" sz="1600" i="0"/>
              <a:t>Give volume and issue as x(x), followed by page numbers</a:t>
            </a:r>
          </a:p>
          <a:p>
            <a:r>
              <a:rPr lang="en-GB" sz="1600" i="0"/>
              <a:t>pp. For multiple pages</a:t>
            </a:r>
          </a:p>
          <a:p>
            <a:r>
              <a:rPr lang="en-GB" sz="1600" i="0"/>
              <a:t>p. For a single page item</a:t>
            </a:r>
          </a:p>
          <a:p>
            <a:r>
              <a:rPr lang="en-GB" sz="1600" i="0"/>
              <a:t> </a:t>
            </a:r>
            <a:endParaRPr lang="en-US" sz="1600" i="0"/>
          </a:p>
        </p:txBody>
      </p:sp>
      <p:cxnSp>
        <p:nvCxnSpPr>
          <p:cNvPr id="36" name="Straight Arrow Connector 35"/>
          <p:cNvCxnSpPr/>
          <p:nvPr/>
        </p:nvCxnSpPr>
        <p:spPr>
          <a:xfrm rot="16200000" flipV="1">
            <a:off x="5607566" y="4179384"/>
            <a:ext cx="504056" cy="432048"/>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ox(out)">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9" fill="hold" grpId="0" nodeType="clickEffect">
                                  <p:stCondLst>
                                    <p:cond delay="0"/>
                                  </p:stCondLst>
                                  <p:childTnLst>
                                    <p:set>
                                      <p:cBhvr>
                                        <p:cTn id="11" dur="1" fill="hold">
                                          <p:stCondLst>
                                            <p:cond delay="0"/>
                                          </p:stCondLst>
                                        </p:cTn>
                                        <p:tgtEl>
                                          <p:spTgt spid="30726"/>
                                        </p:tgtEl>
                                        <p:attrNameLst>
                                          <p:attrName>style.visibility</p:attrName>
                                        </p:attrNameLst>
                                      </p:cBhvr>
                                      <p:to>
                                        <p:strVal val="visible"/>
                                      </p:to>
                                    </p:set>
                                    <p:anim calcmode="lin" valueType="num">
                                      <p:cBhvr additive="base">
                                        <p:cTn id="12" dur="500" fill="hold"/>
                                        <p:tgtEl>
                                          <p:spTgt spid="30726"/>
                                        </p:tgtEl>
                                        <p:attrNameLst>
                                          <p:attrName>ppt_x</p:attrName>
                                        </p:attrNameLst>
                                      </p:cBhvr>
                                      <p:tavLst>
                                        <p:tav tm="0">
                                          <p:val>
                                            <p:strVal val="0-#ppt_w/2"/>
                                          </p:val>
                                        </p:tav>
                                        <p:tav tm="100000">
                                          <p:val>
                                            <p:strVal val="#ppt_x"/>
                                          </p:val>
                                        </p:tav>
                                      </p:tavLst>
                                    </p:anim>
                                    <p:anim calcmode="lin" valueType="num">
                                      <p:cBhvr additive="base">
                                        <p:cTn id="13" dur="500" fill="hold"/>
                                        <p:tgtEl>
                                          <p:spTgt spid="30726"/>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500" fill="hold"/>
                                        <p:tgtEl>
                                          <p:spTgt spid="31"/>
                                        </p:tgtEl>
                                        <p:attrNameLst>
                                          <p:attrName>ppt_x</p:attrName>
                                        </p:attrNameLst>
                                      </p:cBhvr>
                                      <p:tavLst>
                                        <p:tav tm="0">
                                          <p:val>
                                            <p:strVal val="0-#ppt_w/2"/>
                                          </p:val>
                                        </p:tav>
                                        <p:tav tm="100000">
                                          <p:val>
                                            <p:strVal val="#ppt_x"/>
                                          </p:val>
                                        </p:tav>
                                      </p:tavLst>
                                    </p:anim>
                                    <p:anim calcmode="lin" valueType="num">
                                      <p:cBhvr additive="base">
                                        <p:cTn id="17"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3" fill="hold" grpId="0" nodeType="clickEffect">
                                  <p:stCondLst>
                                    <p:cond delay="0"/>
                                  </p:stCondLst>
                                  <p:childTnLst>
                                    <p:set>
                                      <p:cBhvr>
                                        <p:cTn id="21" dur="1" fill="hold">
                                          <p:stCondLst>
                                            <p:cond delay="0"/>
                                          </p:stCondLst>
                                        </p:cTn>
                                        <p:tgtEl>
                                          <p:spTgt spid="30728"/>
                                        </p:tgtEl>
                                        <p:attrNameLst>
                                          <p:attrName>style.visibility</p:attrName>
                                        </p:attrNameLst>
                                      </p:cBhvr>
                                      <p:to>
                                        <p:strVal val="visible"/>
                                      </p:to>
                                    </p:set>
                                    <p:anim calcmode="lin" valueType="num">
                                      <p:cBhvr additive="base">
                                        <p:cTn id="22" dur="500" fill="hold"/>
                                        <p:tgtEl>
                                          <p:spTgt spid="30728"/>
                                        </p:tgtEl>
                                        <p:attrNameLst>
                                          <p:attrName>ppt_x</p:attrName>
                                        </p:attrNameLst>
                                      </p:cBhvr>
                                      <p:tavLst>
                                        <p:tav tm="0">
                                          <p:val>
                                            <p:strVal val="1+#ppt_w/2"/>
                                          </p:val>
                                        </p:tav>
                                        <p:tav tm="100000">
                                          <p:val>
                                            <p:strVal val="#ppt_x"/>
                                          </p:val>
                                        </p:tav>
                                      </p:tavLst>
                                    </p:anim>
                                    <p:anim calcmode="lin" valueType="num">
                                      <p:cBhvr additive="base">
                                        <p:cTn id="23" dur="500" fill="hold"/>
                                        <p:tgtEl>
                                          <p:spTgt spid="30728"/>
                                        </p:tgtEl>
                                        <p:attrNameLst>
                                          <p:attrName>ppt_y</p:attrName>
                                        </p:attrNameLst>
                                      </p:cBhvr>
                                      <p:tavLst>
                                        <p:tav tm="0">
                                          <p:val>
                                            <p:strVal val="0-#ppt_h/2"/>
                                          </p:val>
                                        </p:tav>
                                        <p:tav tm="100000">
                                          <p:val>
                                            <p:strVal val="#ppt_y"/>
                                          </p:val>
                                        </p:tav>
                                      </p:tavLst>
                                    </p:anim>
                                  </p:childTnLst>
                                </p:cTn>
                              </p:par>
                              <p:par>
                                <p:cTn id="24" presetID="2" presetClass="entr" presetSubtype="3"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1+#ppt_w/2"/>
                                          </p:val>
                                        </p:tav>
                                        <p:tav tm="100000">
                                          <p:val>
                                            <p:strVal val="#ppt_x"/>
                                          </p:val>
                                        </p:tav>
                                      </p:tavLst>
                                    </p:anim>
                                    <p:anim calcmode="lin" valueType="num">
                                      <p:cBhvr additive="base">
                                        <p:cTn id="27"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1" fill="hold" grpId="0" nodeType="clickEffect">
                                  <p:stCondLst>
                                    <p:cond delay="0"/>
                                  </p:stCondLst>
                                  <p:childTnLst>
                                    <p:set>
                                      <p:cBhvr>
                                        <p:cTn id="31" dur="1" fill="hold">
                                          <p:stCondLst>
                                            <p:cond delay="0"/>
                                          </p:stCondLst>
                                        </p:cTn>
                                        <p:tgtEl>
                                          <p:spTgt spid="30727"/>
                                        </p:tgtEl>
                                        <p:attrNameLst>
                                          <p:attrName>style.visibility</p:attrName>
                                        </p:attrNameLst>
                                      </p:cBhvr>
                                      <p:to>
                                        <p:strVal val="visible"/>
                                      </p:to>
                                    </p:set>
                                    <p:anim calcmode="lin" valueType="num">
                                      <p:cBhvr additive="base">
                                        <p:cTn id="32" dur="500" fill="hold"/>
                                        <p:tgtEl>
                                          <p:spTgt spid="30727"/>
                                        </p:tgtEl>
                                        <p:attrNameLst>
                                          <p:attrName>ppt_x</p:attrName>
                                        </p:attrNameLst>
                                      </p:cBhvr>
                                      <p:tavLst>
                                        <p:tav tm="0">
                                          <p:val>
                                            <p:strVal val="#ppt_x"/>
                                          </p:val>
                                        </p:tav>
                                        <p:tav tm="100000">
                                          <p:val>
                                            <p:strVal val="#ppt_x"/>
                                          </p:val>
                                        </p:tav>
                                      </p:tavLst>
                                    </p:anim>
                                    <p:anim calcmode="lin" valueType="num">
                                      <p:cBhvr additive="base">
                                        <p:cTn id="33" dur="500" fill="hold"/>
                                        <p:tgtEl>
                                          <p:spTgt spid="30727"/>
                                        </p:tgtEl>
                                        <p:attrNameLst>
                                          <p:attrName>ppt_y</p:attrName>
                                        </p:attrNameLst>
                                      </p:cBhvr>
                                      <p:tavLst>
                                        <p:tav tm="0">
                                          <p:val>
                                            <p:strVal val="0-#ppt_h/2"/>
                                          </p:val>
                                        </p:tav>
                                        <p:tav tm="100000">
                                          <p:val>
                                            <p:strVal val="#ppt_y"/>
                                          </p:val>
                                        </p:tav>
                                      </p:tavLst>
                                    </p:anim>
                                  </p:childTnLst>
                                </p:cTn>
                              </p:par>
                              <p:par>
                                <p:cTn id="34" presetID="2" presetClass="entr" presetSubtype="1"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500" fill="hold"/>
                                        <p:tgtEl>
                                          <p:spTgt spid="32"/>
                                        </p:tgtEl>
                                        <p:attrNameLst>
                                          <p:attrName>ppt_x</p:attrName>
                                        </p:attrNameLst>
                                      </p:cBhvr>
                                      <p:tavLst>
                                        <p:tav tm="0">
                                          <p:val>
                                            <p:strVal val="#ppt_x"/>
                                          </p:val>
                                        </p:tav>
                                        <p:tav tm="100000">
                                          <p:val>
                                            <p:strVal val="#ppt_x"/>
                                          </p:val>
                                        </p:tav>
                                      </p:tavLst>
                                    </p:anim>
                                    <p:anim calcmode="lin" valueType="num">
                                      <p:cBhvr additive="base">
                                        <p:cTn id="37"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12" fill="hold" grpId="0" nodeType="clickEffect">
                                  <p:stCondLst>
                                    <p:cond delay="0"/>
                                  </p:stCondLst>
                                  <p:childTnLst>
                                    <p:set>
                                      <p:cBhvr>
                                        <p:cTn id="41" dur="1" fill="hold">
                                          <p:stCondLst>
                                            <p:cond delay="0"/>
                                          </p:stCondLst>
                                        </p:cTn>
                                        <p:tgtEl>
                                          <p:spTgt spid="30729"/>
                                        </p:tgtEl>
                                        <p:attrNameLst>
                                          <p:attrName>style.visibility</p:attrName>
                                        </p:attrNameLst>
                                      </p:cBhvr>
                                      <p:to>
                                        <p:strVal val="visible"/>
                                      </p:to>
                                    </p:set>
                                    <p:anim calcmode="lin" valueType="num">
                                      <p:cBhvr additive="base">
                                        <p:cTn id="42" dur="500" fill="hold"/>
                                        <p:tgtEl>
                                          <p:spTgt spid="30729"/>
                                        </p:tgtEl>
                                        <p:attrNameLst>
                                          <p:attrName>ppt_x</p:attrName>
                                        </p:attrNameLst>
                                      </p:cBhvr>
                                      <p:tavLst>
                                        <p:tav tm="0">
                                          <p:val>
                                            <p:strVal val="0-#ppt_w/2"/>
                                          </p:val>
                                        </p:tav>
                                        <p:tav tm="100000">
                                          <p:val>
                                            <p:strVal val="#ppt_x"/>
                                          </p:val>
                                        </p:tav>
                                      </p:tavLst>
                                    </p:anim>
                                    <p:anim calcmode="lin" valueType="num">
                                      <p:cBhvr additive="base">
                                        <p:cTn id="43" dur="500" fill="hold"/>
                                        <p:tgtEl>
                                          <p:spTgt spid="30729"/>
                                        </p:tgtEl>
                                        <p:attrNameLst>
                                          <p:attrName>ppt_y</p:attrName>
                                        </p:attrNameLst>
                                      </p:cBhvr>
                                      <p:tavLst>
                                        <p:tav tm="0">
                                          <p:val>
                                            <p:strVal val="1+#ppt_h/2"/>
                                          </p:val>
                                        </p:tav>
                                        <p:tav tm="100000">
                                          <p:val>
                                            <p:strVal val="#ppt_y"/>
                                          </p:val>
                                        </p:tav>
                                      </p:tavLst>
                                    </p:anim>
                                  </p:childTnLst>
                                </p:cTn>
                              </p:par>
                              <p:par>
                                <p:cTn id="44" presetID="2" presetClass="entr" presetSubtype="12" fill="hold" nodeType="with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fill="hold"/>
                                        <p:tgtEl>
                                          <p:spTgt spid="33"/>
                                        </p:tgtEl>
                                        <p:attrNameLst>
                                          <p:attrName>ppt_x</p:attrName>
                                        </p:attrNameLst>
                                      </p:cBhvr>
                                      <p:tavLst>
                                        <p:tav tm="0">
                                          <p:val>
                                            <p:strVal val="0-#ppt_w/2"/>
                                          </p:val>
                                        </p:tav>
                                        <p:tav tm="100000">
                                          <p:val>
                                            <p:strVal val="#ppt_x"/>
                                          </p:val>
                                        </p:tav>
                                      </p:tavLst>
                                    </p:anim>
                                    <p:anim calcmode="lin" valueType="num">
                                      <p:cBhvr additive="base">
                                        <p:cTn id="47"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6" fill="hold" nodeType="click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additive="base">
                                        <p:cTn id="52" dur="500" fill="hold"/>
                                        <p:tgtEl>
                                          <p:spTgt spid="36"/>
                                        </p:tgtEl>
                                        <p:attrNameLst>
                                          <p:attrName>ppt_x</p:attrName>
                                        </p:attrNameLst>
                                      </p:cBhvr>
                                      <p:tavLst>
                                        <p:tav tm="0">
                                          <p:val>
                                            <p:strVal val="1+#ppt_w/2"/>
                                          </p:val>
                                        </p:tav>
                                        <p:tav tm="100000">
                                          <p:val>
                                            <p:strVal val="#ppt_x"/>
                                          </p:val>
                                        </p:tav>
                                      </p:tavLst>
                                    </p:anim>
                                    <p:anim calcmode="lin" valueType="num">
                                      <p:cBhvr additive="base">
                                        <p:cTn id="53" dur="500" fill="hold"/>
                                        <p:tgtEl>
                                          <p:spTgt spid="36"/>
                                        </p:tgtEl>
                                        <p:attrNameLst>
                                          <p:attrName>ppt_y</p:attrName>
                                        </p:attrNameLst>
                                      </p:cBhvr>
                                      <p:tavLst>
                                        <p:tav tm="0">
                                          <p:val>
                                            <p:strVal val="1+#ppt_h/2"/>
                                          </p:val>
                                        </p:tav>
                                        <p:tav tm="100000">
                                          <p:val>
                                            <p:strVal val="#ppt_y"/>
                                          </p:val>
                                        </p:tav>
                                      </p:tavLst>
                                    </p:anim>
                                  </p:childTnLst>
                                </p:cTn>
                              </p:par>
                              <p:par>
                                <p:cTn id="54" presetID="2" presetClass="entr" presetSubtype="6" fill="hold" grpId="0" nodeType="withEffect">
                                  <p:stCondLst>
                                    <p:cond delay="0"/>
                                  </p:stCondLst>
                                  <p:childTnLst>
                                    <p:set>
                                      <p:cBhvr>
                                        <p:cTn id="55" dur="1" fill="hold">
                                          <p:stCondLst>
                                            <p:cond delay="0"/>
                                          </p:stCondLst>
                                        </p:cTn>
                                        <p:tgtEl>
                                          <p:spTgt spid="30734"/>
                                        </p:tgtEl>
                                        <p:attrNameLst>
                                          <p:attrName>style.visibility</p:attrName>
                                        </p:attrNameLst>
                                      </p:cBhvr>
                                      <p:to>
                                        <p:strVal val="visible"/>
                                      </p:to>
                                    </p:set>
                                    <p:anim calcmode="lin" valueType="num">
                                      <p:cBhvr additive="base">
                                        <p:cTn id="56" dur="500" fill="hold"/>
                                        <p:tgtEl>
                                          <p:spTgt spid="30734"/>
                                        </p:tgtEl>
                                        <p:attrNameLst>
                                          <p:attrName>ppt_x</p:attrName>
                                        </p:attrNameLst>
                                      </p:cBhvr>
                                      <p:tavLst>
                                        <p:tav tm="0">
                                          <p:val>
                                            <p:strVal val="1+#ppt_w/2"/>
                                          </p:val>
                                        </p:tav>
                                        <p:tav tm="100000">
                                          <p:val>
                                            <p:strVal val="#ppt_x"/>
                                          </p:val>
                                        </p:tav>
                                      </p:tavLst>
                                    </p:anim>
                                    <p:anim calcmode="lin" valueType="num">
                                      <p:cBhvr additive="base">
                                        <p:cTn id="57" dur="500" fill="hold"/>
                                        <p:tgtEl>
                                          <p:spTgt spid="307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P spid="30726" grpId="0"/>
      <p:bldP spid="30727" grpId="0"/>
      <p:bldP spid="30728" grpId="0"/>
      <p:bldP spid="30729" grpId="0"/>
      <p:bldP spid="307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03200"/>
            <a:ext cx="8229600" cy="868363"/>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Referencing from the Website</a:t>
            </a:r>
            <a:endParaRPr lang="en-US" dirty="0"/>
          </a:p>
        </p:txBody>
      </p:sp>
      <p:sp>
        <p:nvSpPr>
          <p:cNvPr id="33795" name="TextBox 4"/>
          <p:cNvSpPr txBox="1">
            <a:spLocks noChangeArrowheads="1"/>
          </p:cNvSpPr>
          <p:nvPr/>
        </p:nvSpPr>
        <p:spPr bwMode="auto">
          <a:xfrm>
            <a:off x="395288" y="1133475"/>
            <a:ext cx="8391525" cy="2246313"/>
          </a:xfrm>
          <a:prstGeom prst="rect">
            <a:avLst/>
          </a:prstGeom>
          <a:noFill/>
          <a:ln w="9525">
            <a:noFill/>
            <a:miter lim="800000"/>
            <a:headEnd/>
            <a:tailEnd/>
          </a:ln>
        </p:spPr>
        <p:txBody>
          <a:bodyPr>
            <a:spAutoFit/>
          </a:bodyPr>
          <a:lstStyle/>
          <a:p>
            <a:endParaRPr lang="en-US" sz="2000" i="0"/>
          </a:p>
          <a:p>
            <a:r>
              <a:rPr lang="en-US" sz="2000" i="0">
                <a:solidFill>
                  <a:srgbClr val="FF0000"/>
                </a:solidFill>
              </a:rPr>
              <a:t>In-text</a:t>
            </a:r>
            <a:r>
              <a:rPr lang="en-US" sz="2000" i="0"/>
              <a:t>: Website Name (Year Published)</a:t>
            </a:r>
          </a:p>
          <a:p>
            <a:endParaRPr lang="en-US" sz="2000" i="0">
              <a:solidFill>
                <a:srgbClr val="FF0000"/>
              </a:solidFill>
            </a:endParaRPr>
          </a:p>
          <a:p>
            <a:r>
              <a:rPr lang="en-US" sz="2000" i="0">
                <a:solidFill>
                  <a:srgbClr val="FF0000"/>
                </a:solidFill>
              </a:rPr>
              <a:t>Citation</a:t>
            </a:r>
            <a:r>
              <a:rPr lang="en-US" sz="2000" i="0"/>
              <a:t>: Author/Editor, Initials. Year Published). </a:t>
            </a:r>
            <a:r>
              <a:rPr lang="en-US" sz="2000"/>
              <a:t>Title</a:t>
            </a:r>
            <a:r>
              <a:rPr lang="en-US" sz="2000" i="0"/>
              <a:t>. [online]. Place of Publication: Publisher (if ascertainable). Available from: URL [Accessed Date Month Year].</a:t>
            </a:r>
          </a:p>
          <a:p>
            <a:endParaRPr lang="en-US" sz="20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pic>
        <p:nvPicPr>
          <p:cNvPr id="29701" name="Picture 8" descr="image-5.jpg"/>
          <p:cNvPicPr>
            <a:picLocks noChangeAspect="1"/>
          </p:cNvPicPr>
          <p:nvPr/>
        </p:nvPicPr>
        <p:blipFill>
          <a:blip r:embed="rId2"/>
          <a:srcRect/>
          <a:stretch>
            <a:fillRect/>
          </a:stretch>
        </p:blipFill>
        <p:spPr bwMode="auto">
          <a:xfrm>
            <a:off x="5572125" y="3571875"/>
            <a:ext cx="3238500" cy="242887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3795">
                                            <p:txEl>
                                              <p:pRg st="1" end="1"/>
                                            </p:txEl>
                                          </p:spTgt>
                                        </p:tgtEl>
                                        <p:attrNameLst>
                                          <p:attrName>style.visibility</p:attrName>
                                        </p:attrNameLst>
                                      </p:cBhvr>
                                      <p:to>
                                        <p:strVal val="visible"/>
                                      </p:to>
                                    </p:set>
                                    <p:animEffect transition="in" filter="box(in)">
                                      <p:cBhvr>
                                        <p:cTn id="7" dur="500"/>
                                        <p:tgtEl>
                                          <p:spTgt spid="33795">
                                            <p:txEl>
                                              <p:pRg st="1" end="1"/>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3795">
                                            <p:txEl>
                                              <p:pRg st="3" end="3"/>
                                            </p:txEl>
                                          </p:spTgt>
                                        </p:tgtEl>
                                        <p:attrNameLst>
                                          <p:attrName>style.visibility</p:attrName>
                                        </p:attrNameLst>
                                      </p:cBhvr>
                                      <p:to>
                                        <p:strVal val="visible"/>
                                      </p:to>
                                    </p:set>
                                    <p:animEffect transition="in" filter="box(in)">
                                      <p:cBhvr>
                                        <p:cTn id="10" dur="500"/>
                                        <p:tgtEl>
                                          <p:spTgt spid="337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46075"/>
            <a:ext cx="8229600" cy="868363"/>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Illustration – Website</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graphicFrame>
        <p:nvGraphicFramePr>
          <p:cNvPr id="19" name="Diagram 18"/>
          <p:cNvGraphicFramePr/>
          <p:nvPr/>
        </p:nvGraphicFramePr>
        <p:xfrm>
          <a:off x="504212" y="3307798"/>
          <a:ext cx="8496944" cy="12186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4822" name="TextBox 5"/>
          <p:cNvSpPr txBox="1">
            <a:spLocks noChangeArrowheads="1"/>
          </p:cNvSpPr>
          <p:nvPr/>
        </p:nvSpPr>
        <p:spPr bwMode="auto">
          <a:xfrm>
            <a:off x="863600" y="1866900"/>
            <a:ext cx="2952750" cy="1077913"/>
          </a:xfrm>
          <a:prstGeom prst="rect">
            <a:avLst/>
          </a:prstGeom>
          <a:noFill/>
          <a:ln w="9525">
            <a:noFill/>
            <a:miter lim="800000"/>
            <a:headEnd/>
            <a:tailEnd/>
          </a:ln>
        </p:spPr>
        <p:txBody>
          <a:bodyPr>
            <a:spAutoFit/>
          </a:bodyPr>
          <a:lstStyle/>
          <a:p>
            <a:r>
              <a:rPr lang="en-GB" sz="1600" b="1" i="0">
                <a:cs typeface="Times New Roman" pitchFamily="18" charset="0"/>
              </a:rPr>
              <a:t>Author(s)</a:t>
            </a:r>
          </a:p>
          <a:p>
            <a:r>
              <a:rPr lang="en-GB" sz="1600" i="0">
                <a:cs typeface="Times New Roman" pitchFamily="18" charset="0"/>
              </a:rPr>
              <a:t>Surname, Initial(s) if a person is the author. Otherwise use corporate author or organisation.</a:t>
            </a:r>
          </a:p>
        </p:txBody>
      </p:sp>
      <p:sp>
        <p:nvSpPr>
          <p:cNvPr id="34823" name="TextBox 6"/>
          <p:cNvSpPr txBox="1">
            <a:spLocks noChangeArrowheads="1"/>
          </p:cNvSpPr>
          <p:nvPr/>
        </p:nvSpPr>
        <p:spPr bwMode="auto">
          <a:xfrm>
            <a:off x="4895850" y="1435100"/>
            <a:ext cx="3241675" cy="1077913"/>
          </a:xfrm>
          <a:prstGeom prst="rect">
            <a:avLst/>
          </a:prstGeom>
          <a:noFill/>
          <a:ln w="9525">
            <a:noFill/>
            <a:miter lim="800000"/>
            <a:headEnd/>
            <a:tailEnd/>
          </a:ln>
        </p:spPr>
        <p:txBody>
          <a:bodyPr>
            <a:spAutoFit/>
          </a:bodyPr>
          <a:lstStyle/>
          <a:p>
            <a:r>
              <a:rPr lang="en-GB" sz="1600" b="1" i="0">
                <a:cs typeface="Times New Roman" pitchFamily="18" charset="0"/>
              </a:rPr>
              <a:t>Date</a:t>
            </a:r>
          </a:p>
          <a:p>
            <a:r>
              <a:rPr lang="en-GB" sz="1600" i="0">
                <a:cs typeface="Times New Roman" pitchFamily="18" charset="0"/>
              </a:rPr>
              <a:t>Year site last updated (often shown at the bottom of the page).</a:t>
            </a:r>
          </a:p>
          <a:p>
            <a:r>
              <a:rPr lang="en-GB" sz="1600" i="0">
                <a:cs typeface="Times New Roman" pitchFamily="18" charset="0"/>
              </a:rPr>
              <a:t>If not known, enter (no date).</a:t>
            </a:r>
            <a:endParaRPr lang="en-US" sz="1600" i="0">
              <a:cs typeface="Times New Roman" pitchFamily="18" charset="0"/>
            </a:endParaRPr>
          </a:p>
        </p:txBody>
      </p:sp>
      <p:cxnSp>
        <p:nvCxnSpPr>
          <p:cNvPr id="22" name="Straight Arrow Connector 21"/>
          <p:cNvCxnSpPr/>
          <p:nvPr/>
        </p:nvCxnSpPr>
        <p:spPr>
          <a:xfrm>
            <a:off x="2736460" y="3019766"/>
            <a:ext cx="720080" cy="432048"/>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a:off x="5796800" y="2911756"/>
            <a:ext cx="648074" cy="576062"/>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1584332" y="3811854"/>
            <a:ext cx="1296144" cy="1152128"/>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34827" name="TextBox 24"/>
          <p:cNvSpPr txBox="1">
            <a:spLocks noChangeArrowheads="1"/>
          </p:cNvSpPr>
          <p:nvPr/>
        </p:nvSpPr>
        <p:spPr bwMode="auto">
          <a:xfrm>
            <a:off x="4968875" y="4748213"/>
            <a:ext cx="2879725" cy="1323975"/>
          </a:xfrm>
          <a:prstGeom prst="rect">
            <a:avLst/>
          </a:prstGeom>
          <a:noFill/>
          <a:ln w="9525">
            <a:noFill/>
            <a:miter lim="800000"/>
            <a:headEnd/>
            <a:tailEnd/>
          </a:ln>
        </p:spPr>
        <p:txBody>
          <a:bodyPr>
            <a:spAutoFit/>
          </a:bodyPr>
          <a:lstStyle/>
          <a:p>
            <a:r>
              <a:rPr lang="en-GB" sz="1600" b="1" i="0">
                <a:cs typeface="Times New Roman" pitchFamily="18" charset="0"/>
              </a:rPr>
              <a:t>Access information</a:t>
            </a:r>
          </a:p>
          <a:p>
            <a:r>
              <a:rPr lang="en-GB" sz="1600" i="0">
                <a:cs typeface="Times New Roman" pitchFamily="18" charset="0"/>
              </a:rPr>
              <a:t>Give full address of webpage,  and date and time you accessed the resource.</a:t>
            </a:r>
          </a:p>
          <a:p>
            <a:r>
              <a:rPr lang="en-GB" sz="1600" i="0">
                <a:cs typeface="Times New Roman" pitchFamily="18" charset="0"/>
              </a:rPr>
              <a:t> </a:t>
            </a:r>
            <a:endParaRPr lang="en-US" sz="1600" i="0">
              <a:cs typeface="Times New Roman" pitchFamily="18" charset="0"/>
            </a:endParaRPr>
          </a:p>
        </p:txBody>
      </p:sp>
      <p:cxnSp>
        <p:nvCxnSpPr>
          <p:cNvPr id="26" name="Straight Arrow Connector 25"/>
          <p:cNvCxnSpPr/>
          <p:nvPr/>
        </p:nvCxnSpPr>
        <p:spPr>
          <a:xfrm rot="16200000" flipV="1">
            <a:off x="5724792" y="4063882"/>
            <a:ext cx="648072" cy="720080"/>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34829" name="TextBox 17"/>
          <p:cNvSpPr txBox="1">
            <a:spLocks noChangeArrowheads="1"/>
          </p:cNvSpPr>
          <p:nvPr/>
        </p:nvSpPr>
        <p:spPr bwMode="auto">
          <a:xfrm>
            <a:off x="215900" y="4819650"/>
            <a:ext cx="1944688" cy="584200"/>
          </a:xfrm>
          <a:prstGeom prst="rect">
            <a:avLst/>
          </a:prstGeom>
          <a:noFill/>
          <a:ln w="9525">
            <a:noFill/>
            <a:miter lim="800000"/>
            <a:headEnd/>
            <a:tailEnd/>
          </a:ln>
        </p:spPr>
        <p:txBody>
          <a:bodyPr>
            <a:spAutoFit/>
          </a:bodyPr>
          <a:lstStyle/>
          <a:p>
            <a:r>
              <a:rPr lang="en-GB" sz="1600" b="1" i="0">
                <a:cs typeface="Times New Roman" pitchFamily="18" charset="0"/>
              </a:rPr>
              <a:t>Page Title </a:t>
            </a:r>
          </a:p>
          <a:p>
            <a:r>
              <a:rPr lang="en-GB" sz="1600" i="0">
                <a:cs typeface="Times New Roman" pitchFamily="18" charset="0"/>
              </a:rPr>
              <a:t>In sentence case</a:t>
            </a:r>
            <a:endParaRPr lang="en-US" sz="1600" i="0">
              <a:cs typeface="Times New Roman" pitchFamily="18" charset="0"/>
            </a:endParaRPr>
          </a:p>
        </p:txBody>
      </p:sp>
      <p:sp>
        <p:nvSpPr>
          <p:cNvPr id="34830" name="TextBox 18"/>
          <p:cNvSpPr txBox="1">
            <a:spLocks noChangeArrowheads="1"/>
          </p:cNvSpPr>
          <p:nvPr/>
        </p:nvSpPr>
        <p:spPr bwMode="auto">
          <a:xfrm>
            <a:off x="2663825" y="5035550"/>
            <a:ext cx="2016125" cy="1077913"/>
          </a:xfrm>
          <a:prstGeom prst="rect">
            <a:avLst/>
          </a:prstGeom>
          <a:noFill/>
          <a:ln w="9525">
            <a:noFill/>
            <a:miter lim="800000"/>
            <a:headEnd/>
            <a:tailEnd/>
          </a:ln>
        </p:spPr>
        <p:txBody>
          <a:bodyPr>
            <a:spAutoFit/>
          </a:bodyPr>
          <a:lstStyle/>
          <a:p>
            <a:r>
              <a:rPr lang="en-GB" sz="1600" b="1" i="0">
                <a:cs typeface="Times New Roman" pitchFamily="18" charset="0"/>
              </a:rPr>
              <a:t>Website Title</a:t>
            </a:r>
          </a:p>
          <a:p>
            <a:r>
              <a:rPr lang="en-GB" sz="1600" i="0">
                <a:cs typeface="Times New Roman" pitchFamily="18" charset="0"/>
              </a:rPr>
              <a:t>In Title Case and italicised. Followed by [Online].</a:t>
            </a:r>
            <a:endParaRPr lang="en-US" sz="1600" i="0">
              <a:cs typeface="Times New Roman" pitchFamily="18" charset="0"/>
            </a:endParaRPr>
          </a:p>
        </p:txBody>
      </p:sp>
      <p:cxnSp>
        <p:nvCxnSpPr>
          <p:cNvPr id="38" name="Straight Arrow Connector 37"/>
          <p:cNvCxnSpPr/>
          <p:nvPr/>
        </p:nvCxnSpPr>
        <p:spPr>
          <a:xfrm rot="5400000" flipH="1" flipV="1">
            <a:off x="3600556" y="4027878"/>
            <a:ext cx="1440160" cy="1008112"/>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ox(in)">
                                      <p:cBhvr>
                                        <p:cTn id="7" dur="500"/>
                                        <p:tgtEl>
                                          <p:spTgt spid="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9" fill="hold" grpId="0" nodeType="clickEffect">
                                  <p:stCondLst>
                                    <p:cond delay="0"/>
                                  </p:stCondLst>
                                  <p:childTnLst>
                                    <p:set>
                                      <p:cBhvr>
                                        <p:cTn id="11" dur="1" fill="hold">
                                          <p:stCondLst>
                                            <p:cond delay="0"/>
                                          </p:stCondLst>
                                        </p:cTn>
                                        <p:tgtEl>
                                          <p:spTgt spid="34822"/>
                                        </p:tgtEl>
                                        <p:attrNameLst>
                                          <p:attrName>style.visibility</p:attrName>
                                        </p:attrNameLst>
                                      </p:cBhvr>
                                      <p:to>
                                        <p:strVal val="visible"/>
                                      </p:to>
                                    </p:set>
                                    <p:anim calcmode="lin" valueType="num">
                                      <p:cBhvr additive="base">
                                        <p:cTn id="12" dur="500" fill="hold"/>
                                        <p:tgtEl>
                                          <p:spTgt spid="34822"/>
                                        </p:tgtEl>
                                        <p:attrNameLst>
                                          <p:attrName>ppt_x</p:attrName>
                                        </p:attrNameLst>
                                      </p:cBhvr>
                                      <p:tavLst>
                                        <p:tav tm="0">
                                          <p:val>
                                            <p:strVal val="0-#ppt_w/2"/>
                                          </p:val>
                                        </p:tav>
                                        <p:tav tm="100000">
                                          <p:val>
                                            <p:strVal val="#ppt_x"/>
                                          </p:val>
                                        </p:tav>
                                      </p:tavLst>
                                    </p:anim>
                                    <p:anim calcmode="lin" valueType="num">
                                      <p:cBhvr additive="base">
                                        <p:cTn id="13" dur="500" fill="hold"/>
                                        <p:tgtEl>
                                          <p:spTgt spid="34822"/>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0-#ppt_w/2"/>
                                          </p:val>
                                        </p:tav>
                                        <p:tav tm="100000">
                                          <p:val>
                                            <p:strVal val="#ppt_x"/>
                                          </p:val>
                                        </p:tav>
                                      </p:tavLst>
                                    </p:anim>
                                    <p:anim calcmode="lin" valueType="num">
                                      <p:cBhvr additive="base">
                                        <p:cTn id="17"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3" fill="hold" grpId="0" nodeType="clickEffect">
                                  <p:stCondLst>
                                    <p:cond delay="0"/>
                                  </p:stCondLst>
                                  <p:childTnLst>
                                    <p:set>
                                      <p:cBhvr>
                                        <p:cTn id="21" dur="1" fill="hold">
                                          <p:stCondLst>
                                            <p:cond delay="0"/>
                                          </p:stCondLst>
                                        </p:cTn>
                                        <p:tgtEl>
                                          <p:spTgt spid="34823"/>
                                        </p:tgtEl>
                                        <p:attrNameLst>
                                          <p:attrName>style.visibility</p:attrName>
                                        </p:attrNameLst>
                                      </p:cBhvr>
                                      <p:to>
                                        <p:strVal val="visible"/>
                                      </p:to>
                                    </p:set>
                                    <p:anim calcmode="lin" valueType="num">
                                      <p:cBhvr additive="base">
                                        <p:cTn id="22" dur="500" fill="hold"/>
                                        <p:tgtEl>
                                          <p:spTgt spid="34823"/>
                                        </p:tgtEl>
                                        <p:attrNameLst>
                                          <p:attrName>ppt_x</p:attrName>
                                        </p:attrNameLst>
                                      </p:cBhvr>
                                      <p:tavLst>
                                        <p:tav tm="0">
                                          <p:val>
                                            <p:strVal val="1+#ppt_w/2"/>
                                          </p:val>
                                        </p:tav>
                                        <p:tav tm="100000">
                                          <p:val>
                                            <p:strVal val="#ppt_x"/>
                                          </p:val>
                                        </p:tav>
                                      </p:tavLst>
                                    </p:anim>
                                    <p:anim calcmode="lin" valueType="num">
                                      <p:cBhvr additive="base">
                                        <p:cTn id="23" dur="500" fill="hold"/>
                                        <p:tgtEl>
                                          <p:spTgt spid="34823"/>
                                        </p:tgtEl>
                                        <p:attrNameLst>
                                          <p:attrName>ppt_y</p:attrName>
                                        </p:attrNameLst>
                                      </p:cBhvr>
                                      <p:tavLst>
                                        <p:tav tm="0">
                                          <p:val>
                                            <p:strVal val="0-#ppt_h/2"/>
                                          </p:val>
                                        </p:tav>
                                        <p:tav tm="100000">
                                          <p:val>
                                            <p:strVal val="#ppt_y"/>
                                          </p:val>
                                        </p:tav>
                                      </p:tavLst>
                                    </p:anim>
                                  </p:childTnLst>
                                </p:cTn>
                              </p:par>
                              <p:par>
                                <p:cTn id="24" presetID="2" presetClass="entr" presetSubtype="3"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1+#ppt_w/2"/>
                                          </p:val>
                                        </p:tav>
                                        <p:tav tm="100000">
                                          <p:val>
                                            <p:strVal val="#ppt_x"/>
                                          </p:val>
                                        </p:tav>
                                      </p:tavLst>
                                    </p:anim>
                                    <p:anim calcmode="lin" valueType="num">
                                      <p:cBhvr additive="base">
                                        <p:cTn id="27"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12"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0-#ppt_w/2"/>
                                          </p:val>
                                        </p:tav>
                                        <p:tav tm="100000">
                                          <p:val>
                                            <p:strVal val="#ppt_x"/>
                                          </p:val>
                                        </p:tav>
                                      </p:tavLst>
                                    </p:anim>
                                    <p:anim calcmode="lin" valueType="num">
                                      <p:cBhvr additive="base">
                                        <p:cTn id="33" dur="500" fill="hold"/>
                                        <p:tgtEl>
                                          <p:spTgt spid="24"/>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0"/>
                                  </p:stCondLst>
                                  <p:childTnLst>
                                    <p:set>
                                      <p:cBhvr>
                                        <p:cTn id="35" dur="1" fill="hold">
                                          <p:stCondLst>
                                            <p:cond delay="0"/>
                                          </p:stCondLst>
                                        </p:cTn>
                                        <p:tgtEl>
                                          <p:spTgt spid="34829"/>
                                        </p:tgtEl>
                                        <p:attrNameLst>
                                          <p:attrName>style.visibility</p:attrName>
                                        </p:attrNameLst>
                                      </p:cBhvr>
                                      <p:to>
                                        <p:strVal val="visible"/>
                                      </p:to>
                                    </p:set>
                                    <p:anim calcmode="lin" valueType="num">
                                      <p:cBhvr additive="base">
                                        <p:cTn id="36" dur="500" fill="hold"/>
                                        <p:tgtEl>
                                          <p:spTgt spid="34829"/>
                                        </p:tgtEl>
                                        <p:attrNameLst>
                                          <p:attrName>ppt_x</p:attrName>
                                        </p:attrNameLst>
                                      </p:cBhvr>
                                      <p:tavLst>
                                        <p:tav tm="0">
                                          <p:val>
                                            <p:strVal val="0-#ppt_w/2"/>
                                          </p:val>
                                        </p:tav>
                                        <p:tav tm="100000">
                                          <p:val>
                                            <p:strVal val="#ppt_x"/>
                                          </p:val>
                                        </p:tav>
                                      </p:tavLst>
                                    </p:anim>
                                    <p:anim calcmode="lin" valueType="num">
                                      <p:cBhvr additive="base">
                                        <p:cTn id="37" dur="500" fill="hold"/>
                                        <p:tgtEl>
                                          <p:spTgt spid="34829"/>
                                        </p:tgtEl>
                                        <p:attrNameLst>
                                          <p:attrName>ppt_y</p:attrName>
                                        </p:attrNameLst>
                                      </p:cBhvr>
                                      <p:tavLst>
                                        <p:tav tm="0">
                                          <p:val>
                                            <p:strVal val="1+#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6" fill="hold" grpId="0" nodeType="clickEffect">
                                  <p:stCondLst>
                                    <p:cond delay="0"/>
                                  </p:stCondLst>
                                  <p:childTnLst>
                                    <p:set>
                                      <p:cBhvr>
                                        <p:cTn id="41" dur="1" fill="hold">
                                          <p:stCondLst>
                                            <p:cond delay="0"/>
                                          </p:stCondLst>
                                        </p:cTn>
                                        <p:tgtEl>
                                          <p:spTgt spid="34827"/>
                                        </p:tgtEl>
                                        <p:attrNameLst>
                                          <p:attrName>style.visibility</p:attrName>
                                        </p:attrNameLst>
                                      </p:cBhvr>
                                      <p:to>
                                        <p:strVal val="visible"/>
                                      </p:to>
                                    </p:set>
                                    <p:anim calcmode="lin" valueType="num">
                                      <p:cBhvr additive="base">
                                        <p:cTn id="42" dur="500" fill="hold"/>
                                        <p:tgtEl>
                                          <p:spTgt spid="34827"/>
                                        </p:tgtEl>
                                        <p:attrNameLst>
                                          <p:attrName>ppt_x</p:attrName>
                                        </p:attrNameLst>
                                      </p:cBhvr>
                                      <p:tavLst>
                                        <p:tav tm="0">
                                          <p:val>
                                            <p:strVal val="1+#ppt_w/2"/>
                                          </p:val>
                                        </p:tav>
                                        <p:tav tm="100000">
                                          <p:val>
                                            <p:strVal val="#ppt_x"/>
                                          </p:val>
                                        </p:tav>
                                      </p:tavLst>
                                    </p:anim>
                                    <p:anim calcmode="lin" valueType="num">
                                      <p:cBhvr additive="base">
                                        <p:cTn id="43" dur="500" fill="hold"/>
                                        <p:tgtEl>
                                          <p:spTgt spid="34827"/>
                                        </p:tgtEl>
                                        <p:attrNameLst>
                                          <p:attrName>ppt_y</p:attrName>
                                        </p:attrNameLst>
                                      </p:cBhvr>
                                      <p:tavLst>
                                        <p:tav tm="0">
                                          <p:val>
                                            <p:strVal val="1+#ppt_h/2"/>
                                          </p:val>
                                        </p:tav>
                                        <p:tav tm="100000">
                                          <p:val>
                                            <p:strVal val="#ppt_y"/>
                                          </p:val>
                                        </p:tav>
                                      </p:tavLst>
                                    </p:anim>
                                  </p:childTnLst>
                                </p:cTn>
                              </p:par>
                              <p:par>
                                <p:cTn id="44" presetID="2" presetClass="entr" presetSubtype="6" fill="hold" nodeType="with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1+#ppt_w/2"/>
                                          </p:val>
                                        </p:tav>
                                        <p:tav tm="100000">
                                          <p:val>
                                            <p:strVal val="#ppt_x"/>
                                          </p:val>
                                        </p:tav>
                                      </p:tavLst>
                                    </p:anim>
                                    <p:anim calcmode="lin" valueType="num">
                                      <p:cBhvr additive="base">
                                        <p:cTn id="47"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4" fill="hold" nodeType="click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ppt_x"/>
                                          </p:val>
                                        </p:tav>
                                        <p:tav tm="100000">
                                          <p:val>
                                            <p:strVal val="#ppt_x"/>
                                          </p:val>
                                        </p:tav>
                                      </p:tavLst>
                                    </p:anim>
                                    <p:anim calcmode="lin" valueType="num">
                                      <p:cBhvr additive="base">
                                        <p:cTn id="53" dur="500" fill="hold"/>
                                        <p:tgtEl>
                                          <p:spTgt spid="38"/>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34830"/>
                                        </p:tgtEl>
                                        <p:attrNameLst>
                                          <p:attrName>style.visibility</p:attrName>
                                        </p:attrNameLst>
                                      </p:cBhvr>
                                      <p:to>
                                        <p:strVal val="visible"/>
                                      </p:to>
                                    </p:set>
                                    <p:anim calcmode="lin" valueType="num">
                                      <p:cBhvr additive="base">
                                        <p:cTn id="56" dur="500" fill="hold"/>
                                        <p:tgtEl>
                                          <p:spTgt spid="34830"/>
                                        </p:tgtEl>
                                        <p:attrNameLst>
                                          <p:attrName>ppt_x</p:attrName>
                                        </p:attrNameLst>
                                      </p:cBhvr>
                                      <p:tavLst>
                                        <p:tav tm="0">
                                          <p:val>
                                            <p:strVal val="#ppt_x"/>
                                          </p:val>
                                        </p:tav>
                                        <p:tav tm="100000">
                                          <p:val>
                                            <p:strVal val="#ppt_x"/>
                                          </p:val>
                                        </p:tav>
                                      </p:tavLst>
                                    </p:anim>
                                    <p:anim calcmode="lin" valueType="num">
                                      <p:cBhvr additive="base">
                                        <p:cTn id="57" dur="500" fill="hold"/>
                                        <p:tgtEl>
                                          <p:spTgt spid="348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p:bldAsOne/>
      </p:bldGraphic>
      <p:bldP spid="34822" grpId="0"/>
      <p:bldP spid="34823" grpId="0"/>
      <p:bldP spid="34827" grpId="0"/>
      <p:bldP spid="34829" grpId="0"/>
      <p:bldP spid="348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03200"/>
            <a:ext cx="8229600" cy="868363"/>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Referencing from Newspaper</a:t>
            </a:r>
            <a:endParaRPr lang="en-US" dirty="0"/>
          </a:p>
        </p:txBody>
      </p:sp>
      <p:sp>
        <p:nvSpPr>
          <p:cNvPr id="37891" name="TextBox 4"/>
          <p:cNvSpPr txBox="1">
            <a:spLocks noChangeArrowheads="1"/>
          </p:cNvSpPr>
          <p:nvPr/>
        </p:nvSpPr>
        <p:spPr bwMode="auto">
          <a:xfrm>
            <a:off x="395288" y="1133475"/>
            <a:ext cx="8391525" cy="2554288"/>
          </a:xfrm>
          <a:prstGeom prst="rect">
            <a:avLst/>
          </a:prstGeom>
          <a:noFill/>
          <a:ln w="9525">
            <a:noFill/>
            <a:miter lim="800000"/>
            <a:headEnd/>
            <a:tailEnd/>
          </a:ln>
        </p:spPr>
        <p:txBody>
          <a:bodyPr>
            <a:spAutoFit/>
          </a:bodyPr>
          <a:lstStyle/>
          <a:p>
            <a:endParaRPr lang="en-US" sz="2000" i="0"/>
          </a:p>
          <a:p>
            <a:endParaRPr lang="en-US" sz="2000" i="0">
              <a:solidFill>
                <a:srgbClr val="FF0000"/>
              </a:solidFill>
            </a:endParaRPr>
          </a:p>
          <a:p>
            <a:r>
              <a:rPr lang="en-US" sz="2000" i="0">
                <a:solidFill>
                  <a:srgbClr val="FF0000"/>
                </a:solidFill>
              </a:rPr>
              <a:t>In-text</a:t>
            </a:r>
            <a:r>
              <a:rPr lang="en-US" sz="2000" i="0"/>
              <a:t>: Last Name (Year Published) p. Pages Used</a:t>
            </a:r>
          </a:p>
          <a:p>
            <a:endParaRPr lang="en-US" sz="2000" i="0">
              <a:solidFill>
                <a:srgbClr val="FF0000"/>
              </a:solidFill>
            </a:endParaRPr>
          </a:p>
          <a:p>
            <a:r>
              <a:rPr lang="en-US" sz="2000" i="0">
                <a:solidFill>
                  <a:srgbClr val="FF0000"/>
                </a:solidFill>
              </a:rPr>
              <a:t>Citation</a:t>
            </a:r>
            <a:r>
              <a:rPr lang="en-US" sz="2000" i="0"/>
              <a:t>: Author(s) of article, initials. Year of publication).‘Title of article’, </a:t>
            </a:r>
            <a:r>
              <a:rPr lang="en-US" sz="2000"/>
              <a:t>Title of newspaper</a:t>
            </a:r>
            <a:r>
              <a:rPr lang="en-US" sz="2000" i="0"/>
              <a:t>, Day month, Page number(s).</a:t>
            </a:r>
          </a:p>
          <a:p>
            <a:endParaRPr lang="en-US" sz="2000" i="0"/>
          </a:p>
          <a:p>
            <a:endParaRPr lang="en-US" sz="20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pic>
        <p:nvPicPr>
          <p:cNvPr id="31749" name="Picture 8" descr="newspaper.jpg"/>
          <p:cNvPicPr>
            <a:picLocks noChangeAspect="1"/>
          </p:cNvPicPr>
          <p:nvPr/>
        </p:nvPicPr>
        <p:blipFill>
          <a:blip r:embed="rId2"/>
          <a:srcRect/>
          <a:stretch>
            <a:fillRect/>
          </a:stretch>
        </p:blipFill>
        <p:spPr bwMode="auto">
          <a:xfrm>
            <a:off x="6286500" y="3929063"/>
            <a:ext cx="2428875" cy="1820862"/>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7891">
                                            <p:txEl>
                                              <p:pRg st="2" end="2"/>
                                            </p:txEl>
                                          </p:spTgt>
                                        </p:tgtEl>
                                        <p:attrNameLst>
                                          <p:attrName>style.visibility</p:attrName>
                                        </p:attrNameLst>
                                      </p:cBhvr>
                                      <p:to>
                                        <p:strVal val="visible"/>
                                      </p:to>
                                    </p:set>
                                    <p:animEffect transition="in" filter="box(in)">
                                      <p:cBhvr>
                                        <p:cTn id="7" dur="500"/>
                                        <p:tgtEl>
                                          <p:spTgt spid="37891">
                                            <p:txEl>
                                              <p:pRg st="2" end="2"/>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7891">
                                            <p:txEl>
                                              <p:pRg st="4" end="4"/>
                                            </p:txEl>
                                          </p:spTgt>
                                        </p:tgtEl>
                                        <p:attrNameLst>
                                          <p:attrName>style.visibility</p:attrName>
                                        </p:attrNameLst>
                                      </p:cBhvr>
                                      <p:to>
                                        <p:strVal val="visible"/>
                                      </p:to>
                                    </p:set>
                                    <p:animEffect transition="in" filter="box(in)">
                                      <p:cBhvr>
                                        <p:cTn id="10" dur="500"/>
                                        <p:tgtEl>
                                          <p:spTgt spid="378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46075"/>
            <a:ext cx="8229600" cy="868363"/>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Illustration – Newspaper</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graphicFrame>
        <p:nvGraphicFramePr>
          <p:cNvPr id="17" name="Diagram 16"/>
          <p:cNvGraphicFramePr/>
          <p:nvPr/>
        </p:nvGraphicFramePr>
        <p:xfrm>
          <a:off x="1370661" y="3083359"/>
          <a:ext cx="7200800" cy="12186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8918" name="TextBox 5"/>
          <p:cNvSpPr txBox="1">
            <a:spLocks noChangeArrowheads="1"/>
          </p:cNvSpPr>
          <p:nvPr/>
        </p:nvSpPr>
        <p:spPr bwMode="auto">
          <a:xfrm>
            <a:off x="577850" y="2003425"/>
            <a:ext cx="3025775" cy="830263"/>
          </a:xfrm>
          <a:prstGeom prst="rect">
            <a:avLst/>
          </a:prstGeom>
          <a:noFill/>
          <a:ln w="9525">
            <a:noFill/>
            <a:miter lim="800000"/>
            <a:headEnd/>
            <a:tailEnd/>
          </a:ln>
        </p:spPr>
        <p:txBody>
          <a:bodyPr>
            <a:spAutoFit/>
          </a:bodyPr>
          <a:lstStyle/>
          <a:p>
            <a:r>
              <a:rPr lang="en-GB" sz="1600" b="1" i="0"/>
              <a:t>Author(s)</a:t>
            </a:r>
          </a:p>
          <a:p>
            <a:r>
              <a:rPr lang="en-GB" sz="1600" i="0"/>
              <a:t>Surname, Initial(s). </a:t>
            </a:r>
          </a:p>
          <a:p>
            <a:r>
              <a:rPr lang="en-GB" sz="1600" i="0"/>
              <a:t>Use &amp; between two authors.</a:t>
            </a:r>
            <a:endParaRPr lang="en-US" sz="1600" i="0"/>
          </a:p>
        </p:txBody>
      </p:sp>
      <p:sp>
        <p:nvSpPr>
          <p:cNvPr id="38919" name="TextBox 6"/>
          <p:cNvSpPr txBox="1">
            <a:spLocks noChangeArrowheads="1"/>
          </p:cNvSpPr>
          <p:nvPr/>
        </p:nvSpPr>
        <p:spPr bwMode="auto">
          <a:xfrm>
            <a:off x="3098800" y="1643063"/>
            <a:ext cx="2376488" cy="584200"/>
          </a:xfrm>
          <a:prstGeom prst="rect">
            <a:avLst/>
          </a:prstGeom>
          <a:noFill/>
          <a:ln w="9525">
            <a:noFill/>
            <a:miter lim="800000"/>
            <a:headEnd/>
            <a:tailEnd/>
          </a:ln>
        </p:spPr>
        <p:txBody>
          <a:bodyPr>
            <a:spAutoFit/>
          </a:bodyPr>
          <a:lstStyle/>
          <a:p>
            <a:r>
              <a:rPr lang="en-GB" sz="1600" b="1" i="0"/>
              <a:t>Date</a:t>
            </a:r>
          </a:p>
          <a:p>
            <a:r>
              <a:rPr lang="en-GB" sz="1600" i="0"/>
              <a:t>Year of publication</a:t>
            </a:r>
            <a:endParaRPr lang="en-US" sz="1600" i="0"/>
          </a:p>
        </p:txBody>
      </p:sp>
      <p:sp>
        <p:nvSpPr>
          <p:cNvPr id="38920" name="TextBox 7"/>
          <p:cNvSpPr txBox="1">
            <a:spLocks noChangeArrowheads="1"/>
          </p:cNvSpPr>
          <p:nvPr/>
        </p:nvSpPr>
        <p:spPr bwMode="auto">
          <a:xfrm>
            <a:off x="5619750" y="2003425"/>
            <a:ext cx="3024188" cy="584200"/>
          </a:xfrm>
          <a:prstGeom prst="rect">
            <a:avLst/>
          </a:prstGeom>
          <a:noFill/>
          <a:ln w="9525">
            <a:noFill/>
            <a:miter lim="800000"/>
            <a:headEnd/>
            <a:tailEnd/>
          </a:ln>
        </p:spPr>
        <p:txBody>
          <a:bodyPr>
            <a:spAutoFit/>
          </a:bodyPr>
          <a:lstStyle/>
          <a:p>
            <a:r>
              <a:rPr lang="en-GB" sz="1600" b="1" i="0"/>
              <a:t>Article Title </a:t>
            </a:r>
          </a:p>
          <a:p>
            <a:r>
              <a:rPr lang="en-GB" sz="1600" i="0"/>
              <a:t>In sentence case</a:t>
            </a:r>
            <a:endParaRPr lang="en-US" sz="1600" i="0"/>
          </a:p>
        </p:txBody>
      </p:sp>
      <p:sp>
        <p:nvSpPr>
          <p:cNvPr id="38921" name="TextBox 8"/>
          <p:cNvSpPr txBox="1">
            <a:spLocks noChangeArrowheads="1"/>
          </p:cNvSpPr>
          <p:nvPr/>
        </p:nvSpPr>
        <p:spPr bwMode="auto">
          <a:xfrm>
            <a:off x="357188" y="4500563"/>
            <a:ext cx="3024187" cy="584200"/>
          </a:xfrm>
          <a:prstGeom prst="rect">
            <a:avLst/>
          </a:prstGeom>
          <a:noFill/>
          <a:ln w="9525">
            <a:noFill/>
            <a:miter lim="800000"/>
            <a:headEnd/>
            <a:tailEnd/>
          </a:ln>
        </p:spPr>
        <p:txBody>
          <a:bodyPr>
            <a:spAutoFit/>
          </a:bodyPr>
          <a:lstStyle/>
          <a:p>
            <a:r>
              <a:rPr lang="en-GB" sz="1600" b="1" i="0"/>
              <a:t>Title of Newspaper</a:t>
            </a:r>
          </a:p>
          <a:p>
            <a:r>
              <a:rPr lang="en-GB" sz="1600" i="0"/>
              <a:t>In Title Case and italicised</a:t>
            </a:r>
            <a:endParaRPr lang="en-US" sz="1600" i="0"/>
          </a:p>
        </p:txBody>
      </p:sp>
      <p:cxnSp>
        <p:nvCxnSpPr>
          <p:cNvPr id="31" name="Straight Arrow Connector 30"/>
          <p:cNvCxnSpPr/>
          <p:nvPr/>
        </p:nvCxnSpPr>
        <p:spPr>
          <a:xfrm>
            <a:off x="1785918" y="2714620"/>
            <a:ext cx="720080" cy="576064"/>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6200000" flipH="1">
            <a:off x="3304962" y="2552899"/>
            <a:ext cx="1138300" cy="318735"/>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1000100" y="3786190"/>
            <a:ext cx="3408243" cy="809338"/>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0800000" flipV="1">
            <a:off x="6072199" y="2651310"/>
            <a:ext cx="915087" cy="634813"/>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38926" name="TextBox 24"/>
          <p:cNvSpPr txBox="1">
            <a:spLocks noChangeArrowheads="1"/>
          </p:cNvSpPr>
          <p:nvPr/>
        </p:nvSpPr>
        <p:spPr bwMode="auto">
          <a:xfrm>
            <a:off x="4467225" y="4543425"/>
            <a:ext cx="3744913" cy="1077913"/>
          </a:xfrm>
          <a:prstGeom prst="rect">
            <a:avLst/>
          </a:prstGeom>
          <a:noFill/>
          <a:ln w="9525">
            <a:noFill/>
            <a:miter lim="800000"/>
            <a:headEnd/>
            <a:tailEnd/>
          </a:ln>
        </p:spPr>
        <p:txBody>
          <a:bodyPr>
            <a:spAutoFit/>
          </a:bodyPr>
          <a:lstStyle/>
          <a:p>
            <a:r>
              <a:rPr lang="en-GB" sz="1600" b="1" i="0"/>
              <a:t>Page Access information</a:t>
            </a:r>
          </a:p>
          <a:p>
            <a:r>
              <a:rPr lang="en-GB" sz="1600" i="0"/>
              <a:t>Date and Month</a:t>
            </a:r>
          </a:p>
          <a:p>
            <a:r>
              <a:rPr lang="en-GB" sz="1600" i="0"/>
              <a:t>p. Page number</a:t>
            </a:r>
          </a:p>
          <a:p>
            <a:r>
              <a:rPr lang="en-GB" sz="1600" i="0"/>
              <a:t> </a:t>
            </a:r>
            <a:endParaRPr lang="en-US" sz="1600" i="0"/>
          </a:p>
        </p:txBody>
      </p:sp>
      <p:cxnSp>
        <p:nvCxnSpPr>
          <p:cNvPr id="36" name="Straight Arrow Connector 35"/>
          <p:cNvCxnSpPr/>
          <p:nvPr/>
        </p:nvCxnSpPr>
        <p:spPr>
          <a:xfrm rot="5400000" flipH="1" flipV="1">
            <a:off x="5786161" y="4075647"/>
            <a:ext cx="861246" cy="282332"/>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pic>
        <p:nvPicPr>
          <p:cNvPr id="21" name="Picture 20" descr="newspaper_bw.jpg"/>
          <p:cNvPicPr>
            <a:picLocks noChangeAspect="1"/>
          </p:cNvPicPr>
          <p:nvPr/>
        </p:nvPicPr>
        <p:blipFill>
          <a:blip r:embed="rId7" cstate="print"/>
          <a:stretch>
            <a:fillRect/>
          </a:stretch>
        </p:blipFill>
        <p:spPr>
          <a:xfrm>
            <a:off x="7358082" y="3124936"/>
            <a:ext cx="1214446" cy="1161320"/>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ox(in)">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9" fill="hold" grpId="0" nodeType="clickEffect">
                                  <p:stCondLst>
                                    <p:cond delay="0"/>
                                  </p:stCondLst>
                                  <p:childTnLst>
                                    <p:set>
                                      <p:cBhvr>
                                        <p:cTn id="11" dur="1" fill="hold">
                                          <p:stCondLst>
                                            <p:cond delay="0"/>
                                          </p:stCondLst>
                                        </p:cTn>
                                        <p:tgtEl>
                                          <p:spTgt spid="38918"/>
                                        </p:tgtEl>
                                        <p:attrNameLst>
                                          <p:attrName>style.visibility</p:attrName>
                                        </p:attrNameLst>
                                      </p:cBhvr>
                                      <p:to>
                                        <p:strVal val="visible"/>
                                      </p:to>
                                    </p:set>
                                    <p:anim calcmode="lin" valueType="num">
                                      <p:cBhvr additive="base">
                                        <p:cTn id="12" dur="500" fill="hold"/>
                                        <p:tgtEl>
                                          <p:spTgt spid="38918"/>
                                        </p:tgtEl>
                                        <p:attrNameLst>
                                          <p:attrName>ppt_x</p:attrName>
                                        </p:attrNameLst>
                                      </p:cBhvr>
                                      <p:tavLst>
                                        <p:tav tm="0">
                                          <p:val>
                                            <p:strVal val="0-#ppt_w/2"/>
                                          </p:val>
                                        </p:tav>
                                        <p:tav tm="100000">
                                          <p:val>
                                            <p:strVal val="#ppt_x"/>
                                          </p:val>
                                        </p:tav>
                                      </p:tavLst>
                                    </p:anim>
                                    <p:anim calcmode="lin" valueType="num">
                                      <p:cBhvr additive="base">
                                        <p:cTn id="13" dur="500" fill="hold"/>
                                        <p:tgtEl>
                                          <p:spTgt spid="38918"/>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500" fill="hold"/>
                                        <p:tgtEl>
                                          <p:spTgt spid="31"/>
                                        </p:tgtEl>
                                        <p:attrNameLst>
                                          <p:attrName>ppt_x</p:attrName>
                                        </p:attrNameLst>
                                      </p:cBhvr>
                                      <p:tavLst>
                                        <p:tav tm="0">
                                          <p:val>
                                            <p:strVal val="0-#ppt_w/2"/>
                                          </p:val>
                                        </p:tav>
                                        <p:tav tm="100000">
                                          <p:val>
                                            <p:strVal val="#ppt_x"/>
                                          </p:val>
                                        </p:tav>
                                      </p:tavLst>
                                    </p:anim>
                                    <p:anim calcmode="lin" valueType="num">
                                      <p:cBhvr additive="base">
                                        <p:cTn id="17"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3" fill="hold" grpId="0" nodeType="clickEffect">
                                  <p:stCondLst>
                                    <p:cond delay="0"/>
                                  </p:stCondLst>
                                  <p:childTnLst>
                                    <p:set>
                                      <p:cBhvr>
                                        <p:cTn id="21" dur="1" fill="hold">
                                          <p:stCondLst>
                                            <p:cond delay="0"/>
                                          </p:stCondLst>
                                        </p:cTn>
                                        <p:tgtEl>
                                          <p:spTgt spid="38920"/>
                                        </p:tgtEl>
                                        <p:attrNameLst>
                                          <p:attrName>style.visibility</p:attrName>
                                        </p:attrNameLst>
                                      </p:cBhvr>
                                      <p:to>
                                        <p:strVal val="visible"/>
                                      </p:to>
                                    </p:set>
                                    <p:anim calcmode="lin" valueType="num">
                                      <p:cBhvr additive="base">
                                        <p:cTn id="22" dur="500" fill="hold"/>
                                        <p:tgtEl>
                                          <p:spTgt spid="38920"/>
                                        </p:tgtEl>
                                        <p:attrNameLst>
                                          <p:attrName>ppt_x</p:attrName>
                                        </p:attrNameLst>
                                      </p:cBhvr>
                                      <p:tavLst>
                                        <p:tav tm="0">
                                          <p:val>
                                            <p:strVal val="1+#ppt_w/2"/>
                                          </p:val>
                                        </p:tav>
                                        <p:tav tm="100000">
                                          <p:val>
                                            <p:strVal val="#ppt_x"/>
                                          </p:val>
                                        </p:tav>
                                      </p:tavLst>
                                    </p:anim>
                                    <p:anim calcmode="lin" valueType="num">
                                      <p:cBhvr additive="base">
                                        <p:cTn id="23" dur="500" fill="hold"/>
                                        <p:tgtEl>
                                          <p:spTgt spid="38920"/>
                                        </p:tgtEl>
                                        <p:attrNameLst>
                                          <p:attrName>ppt_y</p:attrName>
                                        </p:attrNameLst>
                                      </p:cBhvr>
                                      <p:tavLst>
                                        <p:tav tm="0">
                                          <p:val>
                                            <p:strVal val="0-#ppt_h/2"/>
                                          </p:val>
                                        </p:tav>
                                        <p:tav tm="100000">
                                          <p:val>
                                            <p:strVal val="#ppt_y"/>
                                          </p:val>
                                        </p:tav>
                                      </p:tavLst>
                                    </p:anim>
                                  </p:childTnLst>
                                </p:cTn>
                              </p:par>
                              <p:par>
                                <p:cTn id="24" presetID="2" presetClass="entr" presetSubtype="3"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1+#ppt_w/2"/>
                                          </p:val>
                                        </p:tav>
                                        <p:tav tm="100000">
                                          <p:val>
                                            <p:strVal val="#ppt_x"/>
                                          </p:val>
                                        </p:tav>
                                      </p:tavLst>
                                    </p:anim>
                                    <p:anim calcmode="lin" valueType="num">
                                      <p:cBhvr additive="base">
                                        <p:cTn id="27"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1" fill="hold" grpId="0" nodeType="clickEffect">
                                  <p:stCondLst>
                                    <p:cond delay="0"/>
                                  </p:stCondLst>
                                  <p:childTnLst>
                                    <p:set>
                                      <p:cBhvr>
                                        <p:cTn id="31" dur="1" fill="hold">
                                          <p:stCondLst>
                                            <p:cond delay="0"/>
                                          </p:stCondLst>
                                        </p:cTn>
                                        <p:tgtEl>
                                          <p:spTgt spid="38919"/>
                                        </p:tgtEl>
                                        <p:attrNameLst>
                                          <p:attrName>style.visibility</p:attrName>
                                        </p:attrNameLst>
                                      </p:cBhvr>
                                      <p:to>
                                        <p:strVal val="visible"/>
                                      </p:to>
                                    </p:set>
                                    <p:anim calcmode="lin" valueType="num">
                                      <p:cBhvr additive="base">
                                        <p:cTn id="32" dur="500" fill="hold"/>
                                        <p:tgtEl>
                                          <p:spTgt spid="38919"/>
                                        </p:tgtEl>
                                        <p:attrNameLst>
                                          <p:attrName>ppt_x</p:attrName>
                                        </p:attrNameLst>
                                      </p:cBhvr>
                                      <p:tavLst>
                                        <p:tav tm="0">
                                          <p:val>
                                            <p:strVal val="#ppt_x"/>
                                          </p:val>
                                        </p:tav>
                                        <p:tav tm="100000">
                                          <p:val>
                                            <p:strVal val="#ppt_x"/>
                                          </p:val>
                                        </p:tav>
                                      </p:tavLst>
                                    </p:anim>
                                    <p:anim calcmode="lin" valueType="num">
                                      <p:cBhvr additive="base">
                                        <p:cTn id="33" dur="500" fill="hold"/>
                                        <p:tgtEl>
                                          <p:spTgt spid="38919"/>
                                        </p:tgtEl>
                                        <p:attrNameLst>
                                          <p:attrName>ppt_y</p:attrName>
                                        </p:attrNameLst>
                                      </p:cBhvr>
                                      <p:tavLst>
                                        <p:tav tm="0">
                                          <p:val>
                                            <p:strVal val="0-#ppt_h/2"/>
                                          </p:val>
                                        </p:tav>
                                        <p:tav tm="100000">
                                          <p:val>
                                            <p:strVal val="#ppt_y"/>
                                          </p:val>
                                        </p:tav>
                                      </p:tavLst>
                                    </p:anim>
                                  </p:childTnLst>
                                </p:cTn>
                              </p:par>
                              <p:par>
                                <p:cTn id="34" presetID="2" presetClass="entr" presetSubtype="1"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500" fill="hold"/>
                                        <p:tgtEl>
                                          <p:spTgt spid="32"/>
                                        </p:tgtEl>
                                        <p:attrNameLst>
                                          <p:attrName>ppt_x</p:attrName>
                                        </p:attrNameLst>
                                      </p:cBhvr>
                                      <p:tavLst>
                                        <p:tav tm="0">
                                          <p:val>
                                            <p:strVal val="#ppt_x"/>
                                          </p:val>
                                        </p:tav>
                                        <p:tav tm="100000">
                                          <p:val>
                                            <p:strVal val="#ppt_x"/>
                                          </p:val>
                                        </p:tav>
                                      </p:tavLst>
                                    </p:anim>
                                    <p:anim calcmode="lin" valueType="num">
                                      <p:cBhvr additive="base">
                                        <p:cTn id="37"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6" fill="hold" grpId="0" nodeType="clickEffect">
                                  <p:stCondLst>
                                    <p:cond delay="0"/>
                                  </p:stCondLst>
                                  <p:childTnLst>
                                    <p:set>
                                      <p:cBhvr>
                                        <p:cTn id="41" dur="1" fill="hold">
                                          <p:stCondLst>
                                            <p:cond delay="0"/>
                                          </p:stCondLst>
                                        </p:cTn>
                                        <p:tgtEl>
                                          <p:spTgt spid="38926"/>
                                        </p:tgtEl>
                                        <p:attrNameLst>
                                          <p:attrName>style.visibility</p:attrName>
                                        </p:attrNameLst>
                                      </p:cBhvr>
                                      <p:to>
                                        <p:strVal val="visible"/>
                                      </p:to>
                                    </p:set>
                                    <p:anim calcmode="lin" valueType="num">
                                      <p:cBhvr additive="base">
                                        <p:cTn id="42" dur="500" fill="hold"/>
                                        <p:tgtEl>
                                          <p:spTgt spid="38926"/>
                                        </p:tgtEl>
                                        <p:attrNameLst>
                                          <p:attrName>ppt_x</p:attrName>
                                        </p:attrNameLst>
                                      </p:cBhvr>
                                      <p:tavLst>
                                        <p:tav tm="0">
                                          <p:val>
                                            <p:strVal val="1+#ppt_w/2"/>
                                          </p:val>
                                        </p:tav>
                                        <p:tav tm="100000">
                                          <p:val>
                                            <p:strVal val="#ppt_x"/>
                                          </p:val>
                                        </p:tav>
                                      </p:tavLst>
                                    </p:anim>
                                    <p:anim calcmode="lin" valueType="num">
                                      <p:cBhvr additive="base">
                                        <p:cTn id="43" dur="500" fill="hold"/>
                                        <p:tgtEl>
                                          <p:spTgt spid="38926"/>
                                        </p:tgtEl>
                                        <p:attrNameLst>
                                          <p:attrName>ppt_y</p:attrName>
                                        </p:attrNameLst>
                                      </p:cBhvr>
                                      <p:tavLst>
                                        <p:tav tm="0">
                                          <p:val>
                                            <p:strVal val="1+#ppt_h/2"/>
                                          </p:val>
                                        </p:tav>
                                        <p:tav tm="100000">
                                          <p:val>
                                            <p:strVal val="#ppt_y"/>
                                          </p:val>
                                        </p:tav>
                                      </p:tavLst>
                                    </p:anim>
                                  </p:childTnLst>
                                </p:cTn>
                              </p:par>
                              <p:par>
                                <p:cTn id="44" presetID="2" presetClass="entr" presetSubtype="6" fill="hold" nodeType="with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fill="hold"/>
                                        <p:tgtEl>
                                          <p:spTgt spid="36"/>
                                        </p:tgtEl>
                                        <p:attrNameLst>
                                          <p:attrName>ppt_x</p:attrName>
                                        </p:attrNameLst>
                                      </p:cBhvr>
                                      <p:tavLst>
                                        <p:tav tm="0">
                                          <p:val>
                                            <p:strVal val="1+#ppt_w/2"/>
                                          </p:val>
                                        </p:tav>
                                        <p:tav tm="100000">
                                          <p:val>
                                            <p:strVal val="#ppt_x"/>
                                          </p:val>
                                        </p:tav>
                                      </p:tavLst>
                                    </p:anim>
                                    <p:anim calcmode="lin" valueType="num">
                                      <p:cBhvr additive="base">
                                        <p:cTn id="47"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12" fill="hold" grpId="0" nodeType="clickEffect">
                                  <p:stCondLst>
                                    <p:cond delay="0"/>
                                  </p:stCondLst>
                                  <p:childTnLst>
                                    <p:set>
                                      <p:cBhvr>
                                        <p:cTn id="51" dur="1" fill="hold">
                                          <p:stCondLst>
                                            <p:cond delay="0"/>
                                          </p:stCondLst>
                                        </p:cTn>
                                        <p:tgtEl>
                                          <p:spTgt spid="38921"/>
                                        </p:tgtEl>
                                        <p:attrNameLst>
                                          <p:attrName>style.visibility</p:attrName>
                                        </p:attrNameLst>
                                      </p:cBhvr>
                                      <p:to>
                                        <p:strVal val="visible"/>
                                      </p:to>
                                    </p:set>
                                    <p:anim calcmode="lin" valueType="num">
                                      <p:cBhvr additive="base">
                                        <p:cTn id="52" dur="500" fill="hold"/>
                                        <p:tgtEl>
                                          <p:spTgt spid="38921"/>
                                        </p:tgtEl>
                                        <p:attrNameLst>
                                          <p:attrName>ppt_x</p:attrName>
                                        </p:attrNameLst>
                                      </p:cBhvr>
                                      <p:tavLst>
                                        <p:tav tm="0">
                                          <p:val>
                                            <p:strVal val="0-#ppt_w/2"/>
                                          </p:val>
                                        </p:tav>
                                        <p:tav tm="100000">
                                          <p:val>
                                            <p:strVal val="#ppt_x"/>
                                          </p:val>
                                        </p:tav>
                                      </p:tavLst>
                                    </p:anim>
                                    <p:anim calcmode="lin" valueType="num">
                                      <p:cBhvr additive="base">
                                        <p:cTn id="53" dur="500" fill="hold"/>
                                        <p:tgtEl>
                                          <p:spTgt spid="38921"/>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additive="base">
                                        <p:cTn id="56" dur="500" fill="hold"/>
                                        <p:tgtEl>
                                          <p:spTgt spid="33"/>
                                        </p:tgtEl>
                                        <p:attrNameLst>
                                          <p:attrName>ppt_x</p:attrName>
                                        </p:attrNameLst>
                                      </p:cBhvr>
                                      <p:tavLst>
                                        <p:tav tm="0">
                                          <p:val>
                                            <p:strVal val="0-#ppt_w/2"/>
                                          </p:val>
                                        </p:tav>
                                        <p:tav tm="100000">
                                          <p:val>
                                            <p:strVal val="#ppt_x"/>
                                          </p:val>
                                        </p:tav>
                                      </p:tavLst>
                                    </p:anim>
                                    <p:anim calcmode="lin" valueType="num">
                                      <p:cBhvr additive="base">
                                        <p:cTn id="57"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P spid="38918" grpId="0"/>
      <p:bldP spid="38919" grpId="0"/>
      <p:bldP spid="38920" grpId="0"/>
      <p:bldP spid="38921" grpId="0"/>
      <p:bldP spid="389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Referencing from Course Materials/Lecture Notes</a:t>
            </a:r>
            <a:endParaRPr lang="en-US" dirty="0"/>
          </a:p>
        </p:txBody>
      </p:sp>
      <p:sp>
        <p:nvSpPr>
          <p:cNvPr id="39939" name="TextBox 4"/>
          <p:cNvSpPr txBox="1">
            <a:spLocks noChangeArrowheads="1"/>
          </p:cNvSpPr>
          <p:nvPr/>
        </p:nvSpPr>
        <p:spPr bwMode="auto">
          <a:xfrm>
            <a:off x="395288" y="1204913"/>
            <a:ext cx="8391525" cy="2862262"/>
          </a:xfrm>
          <a:prstGeom prst="rect">
            <a:avLst/>
          </a:prstGeom>
          <a:noFill/>
          <a:ln w="9525">
            <a:noFill/>
            <a:miter lim="800000"/>
            <a:headEnd/>
            <a:tailEnd/>
          </a:ln>
        </p:spPr>
        <p:txBody>
          <a:bodyPr>
            <a:spAutoFit/>
          </a:bodyPr>
          <a:lstStyle/>
          <a:p>
            <a:endParaRPr lang="en-US" sz="2000" i="0"/>
          </a:p>
          <a:p>
            <a:endParaRPr lang="en-US" sz="2000" i="0">
              <a:solidFill>
                <a:srgbClr val="FF0000"/>
              </a:solidFill>
            </a:endParaRPr>
          </a:p>
          <a:p>
            <a:r>
              <a:rPr lang="en-US" sz="2000" i="0">
                <a:solidFill>
                  <a:srgbClr val="FF0000"/>
                </a:solidFill>
              </a:rPr>
              <a:t>In-text</a:t>
            </a:r>
            <a:r>
              <a:rPr lang="en-US" sz="2000" i="0"/>
              <a:t>: Lecturer/Author’s Surname (Year of Publication)</a:t>
            </a:r>
          </a:p>
          <a:p>
            <a:endParaRPr lang="en-US" sz="2000" i="0">
              <a:solidFill>
                <a:srgbClr val="FF0000"/>
              </a:solidFill>
            </a:endParaRPr>
          </a:p>
          <a:p>
            <a:r>
              <a:rPr lang="en-US" sz="2000" i="0">
                <a:solidFill>
                  <a:srgbClr val="FF0000"/>
                </a:solidFill>
              </a:rPr>
              <a:t>Citation</a:t>
            </a:r>
            <a:r>
              <a:rPr lang="en-US" sz="2000" i="0"/>
              <a:t>: Author Surname, Initial(s). Year of Publication. </a:t>
            </a:r>
            <a:r>
              <a:rPr lang="en-US" sz="2000"/>
              <a:t>Subject Code Title of the study guide</a:t>
            </a:r>
            <a:r>
              <a:rPr lang="en-US" sz="2000" i="0"/>
              <a:t>. Publisher, Place of Publication.</a:t>
            </a:r>
            <a:r>
              <a:rPr lang="en-US" sz="2000"/>
              <a:t/>
            </a:r>
            <a:br>
              <a:rPr lang="en-US" sz="2000"/>
            </a:br>
            <a:r>
              <a:rPr lang="en-US" sz="2000"/>
              <a:t/>
            </a:r>
            <a:br>
              <a:rPr lang="en-US" sz="2000"/>
            </a:br>
            <a:endParaRPr lang="en-US" sz="2000" i="0"/>
          </a:p>
          <a:p>
            <a:endParaRPr lang="en-US" sz="20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pic>
        <p:nvPicPr>
          <p:cNvPr id="33797" name="Picture 8" descr="1872459.jpg"/>
          <p:cNvPicPr>
            <a:picLocks noChangeAspect="1"/>
          </p:cNvPicPr>
          <p:nvPr/>
        </p:nvPicPr>
        <p:blipFill>
          <a:blip r:embed="rId2"/>
          <a:srcRect/>
          <a:stretch>
            <a:fillRect/>
          </a:stretch>
        </p:blipFill>
        <p:spPr bwMode="auto">
          <a:xfrm>
            <a:off x="6000750" y="3929063"/>
            <a:ext cx="2541588" cy="1820862"/>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9939">
                                            <p:txEl>
                                              <p:pRg st="2" end="2"/>
                                            </p:txEl>
                                          </p:spTgt>
                                        </p:tgtEl>
                                        <p:attrNameLst>
                                          <p:attrName>style.visibility</p:attrName>
                                        </p:attrNameLst>
                                      </p:cBhvr>
                                      <p:to>
                                        <p:strVal val="visible"/>
                                      </p:to>
                                    </p:set>
                                    <p:animEffect transition="in" filter="box(in)">
                                      <p:cBhvr>
                                        <p:cTn id="7" dur="500"/>
                                        <p:tgtEl>
                                          <p:spTgt spid="39939">
                                            <p:txEl>
                                              <p:pRg st="2" end="2"/>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9939">
                                            <p:txEl>
                                              <p:pRg st="4" end="4"/>
                                            </p:txEl>
                                          </p:spTgt>
                                        </p:tgtEl>
                                        <p:attrNameLst>
                                          <p:attrName>style.visibility</p:attrName>
                                        </p:attrNameLst>
                                      </p:cBhvr>
                                      <p:to>
                                        <p:strVal val="visible"/>
                                      </p:to>
                                    </p:set>
                                    <p:animEffect transition="in" filter="box(in)">
                                      <p:cBhvr>
                                        <p:cTn id="10" dur="500"/>
                                        <p:tgtEl>
                                          <p:spTgt spid="399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46075"/>
            <a:ext cx="8229600" cy="868363"/>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Illustration – Course Materials</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graphicFrame>
        <p:nvGraphicFramePr>
          <p:cNvPr id="17" name="Diagram 16"/>
          <p:cNvGraphicFramePr/>
          <p:nvPr/>
        </p:nvGraphicFramePr>
        <p:xfrm>
          <a:off x="1370661" y="3083359"/>
          <a:ext cx="7200800" cy="12186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0966" name="TextBox 5"/>
          <p:cNvSpPr txBox="1">
            <a:spLocks noChangeArrowheads="1"/>
          </p:cNvSpPr>
          <p:nvPr/>
        </p:nvSpPr>
        <p:spPr bwMode="auto">
          <a:xfrm>
            <a:off x="577850" y="2003425"/>
            <a:ext cx="3025775" cy="830263"/>
          </a:xfrm>
          <a:prstGeom prst="rect">
            <a:avLst/>
          </a:prstGeom>
          <a:noFill/>
          <a:ln w="9525">
            <a:noFill/>
            <a:miter lim="800000"/>
            <a:headEnd/>
            <a:tailEnd/>
          </a:ln>
        </p:spPr>
        <p:txBody>
          <a:bodyPr>
            <a:spAutoFit/>
          </a:bodyPr>
          <a:lstStyle/>
          <a:p>
            <a:r>
              <a:rPr lang="en-GB" sz="1600" b="1" i="0"/>
              <a:t>Author(s)</a:t>
            </a:r>
          </a:p>
          <a:p>
            <a:r>
              <a:rPr lang="en-GB" sz="1600" i="0"/>
              <a:t>Surname, Initial(s). </a:t>
            </a:r>
          </a:p>
          <a:p>
            <a:r>
              <a:rPr lang="en-GB" sz="1600" i="0"/>
              <a:t>Use &amp; between two authors.</a:t>
            </a:r>
            <a:endParaRPr lang="en-US" sz="1600" i="0"/>
          </a:p>
        </p:txBody>
      </p:sp>
      <p:sp>
        <p:nvSpPr>
          <p:cNvPr id="40967" name="TextBox 6"/>
          <p:cNvSpPr txBox="1">
            <a:spLocks noChangeArrowheads="1"/>
          </p:cNvSpPr>
          <p:nvPr/>
        </p:nvSpPr>
        <p:spPr bwMode="auto">
          <a:xfrm>
            <a:off x="3098800" y="1643063"/>
            <a:ext cx="2376488" cy="584200"/>
          </a:xfrm>
          <a:prstGeom prst="rect">
            <a:avLst/>
          </a:prstGeom>
          <a:noFill/>
          <a:ln w="9525">
            <a:noFill/>
            <a:miter lim="800000"/>
            <a:headEnd/>
            <a:tailEnd/>
          </a:ln>
        </p:spPr>
        <p:txBody>
          <a:bodyPr>
            <a:spAutoFit/>
          </a:bodyPr>
          <a:lstStyle/>
          <a:p>
            <a:r>
              <a:rPr lang="en-GB" sz="1600" b="1" i="0"/>
              <a:t>Date</a:t>
            </a:r>
          </a:p>
          <a:p>
            <a:r>
              <a:rPr lang="en-GB" sz="1600" i="0"/>
              <a:t>Year of publication</a:t>
            </a:r>
            <a:endParaRPr lang="en-US" sz="1600" i="0"/>
          </a:p>
        </p:txBody>
      </p:sp>
      <p:sp>
        <p:nvSpPr>
          <p:cNvPr id="40968" name="TextBox 7"/>
          <p:cNvSpPr txBox="1">
            <a:spLocks noChangeArrowheads="1"/>
          </p:cNvSpPr>
          <p:nvPr/>
        </p:nvSpPr>
        <p:spPr bwMode="auto">
          <a:xfrm>
            <a:off x="5619750" y="1857375"/>
            <a:ext cx="3024188" cy="584200"/>
          </a:xfrm>
          <a:prstGeom prst="rect">
            <a:avLst/>
          </a:prstGeom>
          <a:noFill/>
          <a:ln w="9525">
            <a:noFill/>
            <a:miter lim="800000"/>
            <a:headEnd/>
            <a:tailEnd/>
          </a:ln>
        </p:spPr>
        <p:txBody>
          <a:bodyPr>
            <a:spAutoFit/>
          </a:bodyPr>
          <a:lstStyle/>
          <a:p>
            <a:r>
              <a:rPr lang="en-GB" sz="1600" b="1" i="0"/>
              <a:t>Subject Code Title</a:t>
            </a:r>
          </a:p>
          <a:p>
            <a:r>
              <a:rPr lang="en-GB" sz="1600" i="0"/>
              <a:t>In Title Case and italicised</a:t>
            </a:r>
            <a:endParaRPr lang="en-US" sz="1600" i="0"/>
          </a:p>
        </p:txBody>
      </p:sp>
      <p:sp>
        <p:nvSpPr>
          <p:cNvPr id="40969" name="TextBox 8"/>
          <p:cNvSpPr txBox="1">
            <a:spLocks noChangeArrowheads="1"/>
          </p:cNvSpPr>
          <p:nvPr/>
        </p:nvSpPr>
        <p:spPr bwMode="auto">
          <a:xfrm>
            <a:off x="762000" y="4733925"/>
            <a:ext cx="3024188" cy="338138"/>
          </a:xfrm>
          <a:prstGeom prst="rect">
            <a:avLst/>
          </a:prstGeom>
          <a:noFill/>
          <a:ln w="9525">
            <a:noFill/>
            <a:miter lim="800000"/>
            <a:headEnd/>
            <a:tailEnd/>
          </a:ln>
        </p:spPr>
        <p:txBody>
          <a:bodyPr>
            <a:spAutoFit/>
          </a:bodyPr>
          <a:lstStyle/>
          <a:p>
            <a:r>
              <a:rPr lang="en-GB" sz="1600" b="1" i="0"/>
              <a:t>Publisher</a:t>
            </a:r>
          </a:p>
        </p:txBody>
      </p:sp>
      <p:cxnSp>
        <p:nvCxnSpPr>
          <p:cNvPr id="31" name="Straight Arrow Connector 30"/>
          <p:cNvCxnSpPr/>
          <p:nvPr/>
        </p:nvCxnSpPr>
        <p:spPr>
          <a:xfrm>
            <a:off x="1785918" y="2714620"/>
            <a:ext cx="720080" cy="576064"/>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6200000" flipH="1">
            <a:off x="3090648" y="2552899"/>
            <a:ext cx="1138300" cy="318735"/>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1643042" y="4071942"/>
            <a:ext cx="2428892" cy="714380"/>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0800000" flipV="1">
            <a:off x="6072199" y="2651310"/>
            <a:ext cx="915087" cy="634813"/>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40974" name="TextBox 24"/>
          <p:cNvSpPr txBox="1">
            <a:spLocks noChangeArrowheads="1"/>
          </p:cNvSpPr>
          <p:nvPr/>
        </p:nvSpPr>
        <p:spPr bwMode="auto">
          <a:xfrm>
            <a:off x="4756150" y="4779963"/>
            <a:ext cx="3744913" cy="831850"/>
          </a:xfrm>
          <a:prstGeom prst="rect">
            <a:avLst/>
          </a:prstGeom>
          <a:noFill/>
          <a:ln w="9525">
            <a:noFill/>
            <a:miter lim="800000"/>
            <a:headEnd/>
            <a:tailEnd/>
          </a:ln>
        </p:spPr>
        <p:txBody>
          <a:bodyPr>
            <a:spAutoFit/>
          </a:bodyPr>
          <a:lstStyle/>
          <a:p>
            <a:r>
              <a:rPr lang="en-GB" sz="1600" b="1" i="0"/>
              <a:t>Place of Publication or Unpublished</a:t>
            </a:r>
          </a:p>
          <a:p>
            <a:r>
              <a:rPr lang="en-GB" sz="1600" i="0"/>
              <a:t>Country/City/State</a:t>
            </a:r>
          </a:p>
          <a:p>
            <a:r>
              <a:rPr lang="en-GB" sz="1600" i="0"/>
              <a:t> </a:t>
            </a:r>
            <a:endParaRPr lang="en-US" sz="1600" i="0"/>
          </a:p>
        </p:txBody>
      </p:sp>
      <p:cxnSp>
        <p:nvCxnSpPr>
          <p:cNvPr id="36" name="Straight Arrow Connector 35"/>
          <p:cNvCxnSpPr/>
          <p:nvPr/>
        </p:nvCxnSpPr>
        <p:spPr>
          <a:xfrm rot="10800000">
            <a:off x="5214942" y="4000504"/>
            <a:ext cx="860676" cy="646932"/>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pic>
        <p:nvPicPr>
          <p:cNvPr id="19" name="Picture 6" descr="http://www.geelonglibraries.vic.gov.au/sites/default/files/images/Colourful-Books-web.png"/>
          <p:cNvPicPr>
            <a:picLocks noChangeAspect="1" noChangeArrowheads="1"/>
          </p:cNvPicPr>
          <p:nvPr/>
        </p:nvPicPr>
        <p:blipFill>
          <a:blip r:embed="rId7" cstate="print"/>
          <a:srcRect/>
          <a:stretch>
            <a:fillRect/>
          </a:stretch>
        </p:blipFill>
        <p:spPr bwMode="auto">
          <a:xfrm>
            <a:off x="7358082" y="3071811"/>
            <a:ext cx="1214446" cy="1214446"/>
          </a:xfrm>
          <a:prstGeom prst="ellipse">
            <a:avLst/>
          </a:prstGeom>
          <a:ln w="63500" cap="rnd">
            <a:solidFill>
              <a:schemeClr val="accent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ox(in)">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9" fill="hold" grpId="0" nodeType="clickEffect">
                                  <p:stCondLst>
                                    <p:cond delay="0"/>
                                  </p:stCondLst>
                                  <p:childTnLst>
                                    <p:set>
                                      <p:cBhvr>
                                        <p:cTn id="11" dur="1" fill="hold">
                                          <p:stCondLst>
                                            <p:cond delay="0"/>
                                          </p:stCondLst>
                                        </p:cTn>
                                        <p:tgtEl>
                                          <p:spTgt spid="40966"/>
                                        </p:tgtEl>
                                        <p:attrNameLst>
                                          <p:attrName>style.visibility</p:attrName>
                                        </p:attrNameLst>
                                      </p:cBhvr>
                                      <p:to>
                                        <p:strVal val="visible"/>
                                      </p:to>
                                    </p:set>
                                    <p:anim calcmode="lin" valueType="num">
                                      <p:cBhvr additive="base">
                                        <p:cTn id="12" dur="500" fill="hold"/>
                                        <p:tgtEl>
                                          <p:spTgt spid="40966"/>
                                        </p:tgtEl>
                                        <p:attrNameLst>
                                          <p:attrName>ppt_x</p:attrName>
                                        </p:attrNameLst>
                                      </p:cBhvr>
                                      <p:tavLst>
                                        <p:tav tm="0">
                                          <p:val>
                                            <p:strVal val="0-#ppt_w/2"/>
                                          </p:val>
                                        </p:tav>
                                        <p:tav tm="100000">
                                          <p:val>
                                            <p:strVal val="#ppt_x"/>
                                          </p:val>
                                        </p:tav>
                                      </p:tavLst>
                                    </p:anim>
                                    <p:anim calcmode="lin" valueType="num">
                                      <p:cBhvr additive="base">
                                        <p:cTn id="13" dur="500" fill="hold"/>
                                        <p:tgtEl>
                                          <p:spTgt spid="40966"/>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500" fill="hold"/>
                                        <p:tgtEl>
                                          <p:spTgt spid="31"/>
                                        </p:tgtEl>
                                        <p:attrNameLst>
                                          <p:attrName>ppt_x</p:attrName>
                                        </p:attrNameLst>
                                      </p:cBhvr>
                                      <p:tavLst>
                                        <p:tav tm="0">
                                          <p:val>
                                            <p:strVal val="0-#ppt_w/2"/>
                                          </p:val>
                                        </p:tav>
                                        <p:tav tm="100000">
                                          <p:val>
                                            <p:strVal val="#ppt_x"/>
                                          </p:val>
                                        </p:tav>
                                      </p:tavLst>
                                    </p:anim>
                                    <p:anim calcmode="lin" valueType="num">
                                      <p:cBhvr additive="base">
                                        <p:cTn id="17"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3" fill="hold" grpId="0" nodeType="clickEffect">
                                  <p:stCondLst>
                                    <p:cond delay="0"/>
                                  </p:stCondLst>
                                  <p:childTnLst>
                                    <p:set>
                                      <p:cBhvr>
                                        <p:cTn id="21" dur="1" fill="hold">
                                          <p:stCondLst>
                                            <p:cond delay="0"/>
                                          </p:stCondLst>
                                        </p:cTn>
                                        <p:tgtEl>
                                          <p:spTgt spid="40968"/>
                                        </p:tgtEl>
                                        <p:attrNameLst>
                                          <p:attrName>style.visibility</p:attrName>
                                        </p:attrNameLst>
                                      </p:cBhvr>
                                      <p:to>
                                        <p:strVal val="visible"/>
                                      </p:to>
                                    </p:set>
                                    <p:anim calcmode="lin" valueType="num">
                                      <p:cBhvr additive="base">
                                        <p:cTn id="22" dur="500" fill="hold"/>
                                        <p:tgtEl>
                                          <p:spTgt spid="40968"/>
                                        </p:tgtEl>
                                        <p:attrNameLst>
                                          <p:attrName>ppt_x</p:attrName>
                                        </p:attrNameLst>
                                      </p:cBhvr>
                                      <p:tavLst>
                                        <p:tav tm="0">
                                          <p:val>
                                            <p:strVal val="1+#ppt_w/2"/>
                                          </p:val>
                                        </p:tav>
                                        <p:tav tm="100000">
                                          <p:val>
                                            <p:strVal val="#ppt_x"/>
                                          </p:val>
                                        </p:tav>
                                      </p:tavLst>
                                    </p:anim>
                                    <p:anim calcmode="lin" valueType="num">
                                      <p:cBhvr additive="base">
                                        <p:cTn id="23" dur="500" fill="hold"/>
                                        <p:tgtEl>
                                          <p:spTgt spid="40968"/>
                                        </p:tgtEl>
                                        <p:attrNameLst>
                                          <p:attrName>ppt_y</p:attrName>
                                        </p:attrNameLst>
                                      </p:cBhvr>
                                      <p:tavLst>
                                        <p:tav tm="0">
                                          <p:val>
                                            <p:strVal val="0-#ppt_h/2"/>
                                          </p:val>
                                        </p:tav>
                                        <p:tav tm="100000">
                                          <p:val>
                                            <p:strVal val="#ppt_y"/>
                                          </p:val>
                                        </p:tav>
                                      </p:tavLst>
                                    </p:anim>
                                  </p:childTnLst>
                                </p:cTn>
                              </p:par>
                              <p:par>
                                <p:cTn id="24" presetID="2" presetClass="entr" presetSubtype="3"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1+#ppt_w/2"/>
                                          </p:val>
                                        </p:tav>
                                        <p:tav tm="100000">
                                          <p:val>
                                            <p:strVal val="#ppt_x"/>
                                          </p:val>
                                        </p:tav>
                                      </p:tavLst>
                                    </p:anim>
                                    <p:anim calcmode="lin" valueType="num">
                                      <p:cBhvr additive="base">
                                        <p:cTn id="27"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1" fill="hold" grpId="0" nodeType="clickEffect">
                                  <p:stCondLst>
                                    <p:cond delay="0"/>
                                  </p:stCondLst>
                                  <p:childTnLst>
                                    <p:set>
                                      <p:cBhvr>
                                        <p:cTn id="31" dur="1" fill="hold">
                                          <p:stCondLst>
                                            <p:cond delay="0"/>
                                          </p:stCondLst>
                                        </p:cTn>
                                        <p:tgtEl>
                                          <p:spTgt spid="40967"/>
                                        </p:tgtEl>
                                        <p:attrNameLst>
                                          <p:attrName>style.visibility</p:attrName>
                                        </p:attrNameLst>
                                      </p:cBhvr>
                                      <p:to>
                                        <p:strVal val="visible"/>
                                      </p:to>
                                    </p:set>
                                    <p:anim calcmode="lin" valueType="num">
                                      <p:cBhvr additive="base">
                                        <p:cTn id="32" dur="500" fill="hold"/>
                                        <p:tgtEl>
                                          <p:spTgt spid="40967"/>
                                        </p:tgtEl>
                                        <p:attrNameLst>
                                          <p:attrName>ppt_x</p:attrName>
                                        </p:attrNameLst>
                                      </p:cBhvr>
                                      <p:tavLst>
                                        <p:tav tm="0">
                                          <p:val>
                                            <p:strVal val="#ppt_x"/>
                                          </p:val>
                                        </p:tav>
                                        <p:tav tm="100000">
                                          <p:val>
                                            <p:strVal val="#ppt_x"/>
                                          </p:val>
                                        </p:tav>
                                      </p:tavLst>
                                    </p:anim>
                                    <p:anim calcmode="lin" valueType="num">
                                      <p:cBhvr additive="base">
                                        <p:cTn id="33" dur="500" fill="hold"/>
                                        <p:tgtEl>
                                          <p:spTgt spid="40967"/>
                                        </p:tgtEl>
                                        <p:attrNameLst>
                                          <p:attrName>ppt_y</p:attrName>
                                        </p:attrNameLst>
                                      </p:cBhvr>
                                      <p:tavLst>
                                        <p:tav tm="0">
                                          <p:val>
                                            <p:strVal val="0-#ppt_h/2"/>
                                          </p:val>
                                        </p:tav>
                                        <p:tav tm="100000">
                                          <p:val>
                                            <p:strVal val="#ppt_y"/>
                                          </p:val>
                                        </p:tav>
                                      </p:tavLst>
                                    </p:anim>
                                  </p:childTnLst>
                                </p:cTn>
                              </p:par>
                              <p:par>
                                <p:cTn id="34" presetID="2" presetClass="entr" presetSubtype="1"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500" fill="hold"/>
                                        <p:tgtEl>
                                          <p:spTgt spid="32"/>
                                        </p:tgtEl>
                                        <p:attrNameLst>
                                          <p:attrName>ppt_x</p:attrName>
                                        </p:attrNameLst>
                                      </p:cBhvr>
                                      <p:tavLst>
                                        <p:tav tm="0">
                                          <p:val>
                                            <p:strVal val="#ppt_x"/>
                                          </p:val>
                                        </p:tav>
                                        <p:tav tm="100000">
                                          <p:val>
                                            <p:strVal val="#ppt_x"/>
                                          </p:val>
                                        </p:tav>
                                      </p:tavLst>
                                    </p:anim>
                                    <p:anim calcmode="lin" valueType="num">
                                      <p:cBhvr additive="base">
                                        <p:cTn id="37"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6" fill="hold" grpId="0" nodeType="clickEffect">
                                  <p:stCondLst>
                                    <p:cond delay="0"/>
                                  </p:stCondLst>
                                  <p:childTnLst>
                                    <p:set>
                                      <p:cBhvr>
                                        <p:cTn id="41" dur="1" fill="hold">
                                          <p:stCondLst>
                                            <p:cond delay="0"/>
                                          </p:stCondLst>
                                        </p:cTn>
                                        <p:tgtEl>
                                          <p:spTgt spid="40974"/>
                                        </p:tgtEl>
                                        <p:attrNameLst>
                                          <p:attrName>style.visibility</p:attrName>
                                        </p:attrNameLst>
                                      </p:cBhvr>
                                      <p:to>
                                        <p:strVal val="visible"/>
                                      </p:to>
                                    </p:set>
                                    <p:anim calcmode="lin" valueType="num">
                                      <p:cBhvr additive="base">
                                        <p:cTn id="42" dur="500" fill="hold"/>
                                        <p:tgtEl>
                                          <p:spTgt spid="40974"/>
                                        </p:tgtEl>
                                        <p:attrNameLst>
                                          <p:attrName>ppt_x</p:attrName>
                                        </p:attrNameLst>
                                      </p:cBhvr>
                                      <p:tavLst>
                                        <p:tav tm="0">
                                          <p:val>
                                            <p:strVal val="1+#ppt_w/2"/>
                                          </p:val>
                                        </p:tav>
                                        <p:tav tm="100000">
                                          <p:val>
                                            <p:strVal val="#ppt_x"/>
                                          </p:val>
                                        </p:tav>
                                      </p:tavLst>
                                    </p:anim>
                                    <p:anim calcmode="lin" valueType="num">
                                      <p:cBhvr additive="base">
                                        <p:cTn id="43" dur="500" fill="hold"/>
                                        <p:tgtEl>
                                          <p:spTgt spid="40974"/>
                                        </p:tgtEl>
                                        <p:attrNameLst>
                                          <p:attrName>ppt_y</p:attrName>
                                        </p:attrNameLst>
                                      </p:cBhvr>
                                      <p:tavLst>
                                        <p:tav tm="0">
                                          <p:val>
                                            <p:strVal val="1+#ppt_h/2"/>
                                          </p:val>
                                        </p:tav>
                                        <p:tav tm="100000">
                                          <p:val>
                                            <p:strVal val="#ppt_y"/>
                                          </p:val>
                                        </p:tav>
                                      </p:tavLst>
                                    </p:anim>
                                  </p:childTnLst>
                                </p:cTn>
                              </p:par>
                              <p:par>
                                <p:cTn id="44" presetID="2" presetClass="entr" presetSubtype="6" fill="hold" nodeType="with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fill="hold"/>
                                        <p:tgtEl>
                                          <p:spTgt spid="36"/>
                                        </p:tgtEl>
                                        <p:attrNameLst>
                                          <p:attrName>ppt_x</p:attrName>
                                        </p:attrNameLst>
                                      </p:cBhvr>
                                      <p:tavLst>
                                        <p:tav tm="0">
                                          <p:val>
                                            <p:strVal val="1+#ppt_w/2"/>
                                          </p:val>
                                        </p:tav>
                                        <p:tav tm="100000">
                                          <p:val>
                                            <p:strVal val="#ppt_x"/>
                                          </p:val>
                                        </p:tav>
                                      </p:tavLst>
                                    </p:anim>
                                    <p:anim calcmode="lin" valueType="num">
                                      <p:cBhvr additive="base">
                                        <p:cTn id="47"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12" fill="hold" nodeType="click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additive="base">
                                        <p:cTn id="52" dur="500" fill="hold"/>
                                        <p:tgtEl>
                                          <p:spTgt spid="33"/>
                                        </p:tgtEl>
                                        <p:attrNameLst>
                                          <p:attrName>ppt_x</p:attrName>
                                        </p:attrNameLst>
                                      </p:cBhvr>
                                      <p:tavLst>
                                        <p:tav tm="0">
                                          <p:val>
                                            <p:strVal val="0-#ppt_w/2"/>
                                          </p:val>
                                        </p:tav>
                                        <p:tav tm="100000">
                                          <p:val>
                                            <p:strVal val="#ppt_x"/>
                                          </p:val>
                                        </p:tav>
                                      </p:tavLst>
                                    </p:anim>
                                    <p:anim calcmode="lin" valueType="num">
                                      <p:cBhvr additive="base">
                                        <p:cTn id="53" dur="500" fill="hold"/>
                                        <p:tgtEl>
                                          <p:spTgt spid="33"/>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0"/>
                                  </p:stCondLst>
                                  <p:childTnLst>
                                    <p:set>
                                      <p:cBhvr>
                                        <p:cTn id="55" dur="1" fill="hold">
                                          <p:stCondLst>
                                            <p:cond delay="0"/>
                                          </p:stCondLst>
                                        </p:cTn>
                                        <p:tgtEl>
                                          <p:spTgt spid="40969"/>
                                        </p:tgtEl>
                                        <p:attrNameLst>
                                          <p:attrName>style.visibility</p:attrName>
                                        </p:attrNameLst>
                                      </p:cBhvr>
                                      <p:to>
                                        <p:strVal val="visible"/>
                                      </p:to>
                                    </p:set>
                                    <p:anim calcmode="lin" valueType="num">
                                      <p:cBhvr additive="base">
                                        <p:cTn id="56" dur="500" fill="hold"/>
                                        <p:tgtEl>
                                          <p:spTgt spid="40969"/>
                                        </p:tgtEl>
                                        <p:attrNameLst>
                                          <p:attrName>ppt_x</p:attrName>
                                        </p:attrNameLst>
                                      </p:cBhvr>
                                      <p:tavLst>
                                        <p:tav tm="0">
                                          <p:val>
                                            <p:strVal val="0-#ppt_w/2"/>
                                          </p:val>
                                        </p:tav>
                                        <p:tav tm="100000">
                                          <p:val>
                                            <p:strVal val="#ppt_x"/>
                                          </p:val>
                                        </p:tav>
                                      </p:tavLst>
                                    </p:anim>
                                    <p:anim calcmode="lin" valueType="num">
                                      <p:cBhvr additive="base">
                                        <p:cTn id="57" dur="500" fill="hold"/>
                                        <p:tgtEl>
                                          <p:spTgt spid="409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P spid="40966" grpId="0"/>
      <p:bldP spid="40967" grpId="0"/>
      <p:bldP spid="40968" grpId="0"/>
      <p:bldP spid="40969" grpId="0"/>
      <p:bldP spid="4097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Referencing from Interview</a:t>
            </a:r>
            <a:endParaRPr lang="en-US" dirty="0"/>
          </a:p>
        </p:txBody>
      </p:sp>
      <p:sp>
        <p:nvSpPr>
          <p:cNvPr id="41987" name="TextBox 4"/>
          <p:cNvSpPr txBox="1">
            <a:spLocks noChangeArrowheads="1"/>
          </p:cNvSpPr>
          <p:nvPr/>
        </p:nvSpPr>
        <p:spPr bwMode="auto">
          <a:xfrm>
            <a:off x="395288" y="1204913"/>
            <a:ext cx="8391525" cy="2246312"/>
          </a:xfrm>
          <a:prstGeom prst="rect">
            <a:avLst/>
          </a:prstGeom>
          <a:noFill/>
          <a:ln w="9525">
            <a:noFill/>
            <a:miter lim="800000"/>
            <a:headEnd/>
            <a:tailEnd/>
          </a:ln>
        </p:spPr>
        <p:txBody>
          <a:bodyPr>
            <a:spAutoFit/>
          </a:bodyPr>
          <a:lstStyle/>
          <a:p>
            <a:endParaRPr lang="en-US" sz="2000" i="0"/>
          </a:p>
          <a:p>
            <a:endParaRPr lang="en-US" sz="2000" i="0">
              <a:solidFill>
                <a:srgbClr val="FF0000"/>
              </a:solidFill>
            </a:endParaRPr>
          </a:p>
          <a:p>
            <a:r>
              <a:rPr lang="en-US" sz="2000" i="0">
                <a:solidFill>
                  <a:srgbClr val="FF0000"/>
                </a:solidFill>
              </a:rPr>
              <a:t>In-text</a:t>
            </a:r>
            <a:r>
              <a:rPr lang="en-US" sz="2000" i="0"/>
              <a:t>: Candidate’s Last Name (Year of Interview)</a:t>
            </a:r>
          </a:p>
          <a:p>
            <a:endParaRPr lang="en-US" sz="2000" i="0">
              <a:solidFill>
                <a:srgbClr val="FF0000"/>
              </a:solidFill>
            </a:endParaRPr>
          </a:p>
          <a:p>
            <a:r>
              <a:rPr lang="en-US" sz="2000" i="0">
                <a:solidFill>
                  <a:srgbClr val="FF0000"/>
                </a:solidFill>
              </a:rPr>
              <a:t>Citation</a:t>
            </a:r>
            <a:r>
              <a:rPr lang="en-US" sz="2000" i="0"/>
              <a:t>: Candidate’s Last Name, Initial. Year of Interview. </a:t>
            </a:r>
            <a:r>
              <a:rPr lang="en-US" sz="2000"/>
              <a:t>Title of Interview</a:t>
            </a:r>
            <a:r>
              <a:rPr lang="en-US" sz="2000" i="0"/>
              <a:t>. Interviewed by.. Name [Type of medium: TV/Radio/In person] Date, Time.</a:t>
            </a:r>
          </a:p>
          <a:p>
            <a:endParaRPr lang="en-US" sz="20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pic>
        <p:nvPicPr>
          <p:cNvPr id="35845" name="Picture 8" descr="Interview.jpg"/>
          <p:cNvPicPr>
            <a:picLocks noChangeAspect="1"/>
          </p:cNvPicPr>
          <p:nvPr/>
        </p:nvPicPr>
        <p:blipFill>
          <a:blip r:embed="rId2"/>
          <a:srcRect/>
          <a:stretch>
            <a:fillRect/>
          </a:stretch>
        </p:blipFill>
        <p:spPr bwMode="auto">
          <a:xfrm>
            <a:off x="6286500" y="3786188"/>
            <a:ext cx="2381250" cy="1785937"/>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1987">
                                            <p:txEl>
                                              <p:pRg st="2" end="2"/>
                                            </p:txEl>
                                          </p:spTgt>
                                        </p:tgtEl>
                                        <p:attrNameLst>
                                          <p:attrName>style.visibility</p:attrName>
                                        </p:attrNameLst>
                                      </p:cBhvr>
                                      <p:to>
                                        <p:strVal val="visible"/>
                                      </p:to>
                                    </p:set>
                                    <p:animEffect transition="in" filter="box(in)">
                                      <p:cBhvr>
                                        <p:cTn id="7" dur="500"/>
                                        <p:tgtEl>
                                          <p:spTgt spid="41987">
                                            <p:txEl>
                                              <p:pRg st="2" end="2"/>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41987">
                                            <p:txEl>
                                              <p:pRg st="4" end="4"/>
                                            </p:txEl>
                                          </p:spTgt>
                                        </p:tgtEl>
                                        <p:attrNameLst>
                                          <p:attrName>style.visibility</p:attrName>
                                        </p:attrNameLst>
                                      </p:cBhvr>
                                      <p:to>
                                        <p:strVal val="visible"/>
                                      </p:to>
                                    </p:set>
                                    <p:animEffect transition="in" filter="box(in)">
                                      <p:cBhvr>
                                        <p:cTn id="10" dur="500"/>
                                        <p:tgtEl>
                                          <p:spTgt spid="419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46075"/>
            <a:ext cx="8229600" cy="868363"/>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Illustration – Interview</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graphicFrame>
        <p:nvGraphicFramePr>
          <p:cNvPr id="17" name="Diagram 16"/>
          <p:cNvGraphicFramePr/>
          <p:nvPr/>
        </p:nvGraphicFramePr>
        <p:xfrm>
          <a:off x="1370661" y="3083359"/>
          <a:ext cx="7200800" cy="12186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3014" name="TextBox 5"/>
          <p:cNvSpPr txBox="1">
            <a:spLocks noChangeArrowheads="1"/>
          </p:cNvSpPr>
          <p:nvPr/>
        </p:nvSpPr>
        <p:spPr bwMode="auto">
          <a:xfrm>
            <a:off x="577850" y="2003425"/>
            <a:ext cx="3025775" cy="830263"/>
          </a:xfrm>
          <a:prstGeom prst="rect">
            <a:avLst/>
          </a:prstGeom>
          <a:noFill/>
          <a:ln w="9525">
            <a:noFill/>
            <a:miter lim="800000"/>
            <a:headEnd/>
            <a:tailEnd/>
          </a:ln>
        </p:spPr>
        <p:txBody>
          <a:bodyPr>
            <a:spAutoFit/>
          </a:bodyPr>
          <a:lstStyle/>
          <a:p>
            <a:r>
              <a:rPr lang="en-GB" sz="1600" b="1" i="0"/>
              <a:t>Author(s)</a:t>
            </a:r>
          </a:p>
          <a:p>
            <a:r>
              <a:rPr lang="en-GB" sz="1600" i="0"/>
              <a:t>Surname, Initial(s). </a:t>
            </a:r>
          </a:p>
          <a:p>
            <a:r>
              <a:rPr lang="en-GB" sz="1600" i="0"/>
              <a:t>Use &amp; between two authors.</a:t>
            </a:r>
            <a:endParaRPr lang="en-US" sz="1600" i="0"/>
          </a:p>
        </p:txBody>
      </p:sp>
      <p:sp>
        <p:nvSpPr>
          <p:cNvPr id="43015" name="TextBox 6"/>
          <p:cNvSpPr txBox="1">
            <a:spLocks noChangeArrowheads="1"/>
          </p:cNvSpPr>
          <p:nvPr/>
        </p:nvSpPr>
        <p:spPr bwMode="auto">
          <a:xfrm>
            <a:off x="3098800" y="1643063"/>
            <a:ext cx="2376488" cy="584200"/>
          </a:xfrm>
          <a:prstGeom prst="rect">
            <a:avLst/>
          </a:prstGeom>
          <a:noFill/>
          <a:ln w="9525">
            <a:noFill/>
            <a:miter lim="800000"/>
            <a:headEnd/>
            <a:tailEnd/>
          </a:ln>
        </p:spPr>
        <p:txBody>
          <a:bodyPr>
            <a:spAutoFit/>
          </a:bodyPr>
          <a:lstStyle/>
          <a:p>
            <a:r>
              <a:rPr lang="en-GB" sz="1600" b="1" i="0"/>
              <a:t>Date</a:t>
            </a:r>
          </a:p>
          <a:p>
            <a:r>
              <a:rPr lang="en-GB" sz="1600" i="0"/>
              <a:t>Year of Interview</a:t>
            </a:r>
            <a:endParaRPr lang="en-US" sz="1600" i="0"/>
          </a:p>
        </p:txBody>
      </p:sp>
      <p:sp>
        <p:nvSpPr>
          <p:cNvPr id="43016" name="TextBox 7"/>
          <p:cNvSpPr txBox="1">
            <a:spLocks noChangeArrowheads="1"/>
          </p:cNvSpPr>
          <p:nvPr/>
        </p:nvSpPr>
        <p:spPr bwMode="auto">
          <a:xfrm>
            <a:off x="5619750" y="1857375"/>
            <a:ext cx="3024188" cy="584200"/>
          </a:xfrm>
          <a:prstGeom prst="rect">
            <a:avLst/>
          </a:prstGeom>
          <a:noFill/>
          <a:ln w="9525">
            <a:noFill/>
            <a:miter lim="800000"/>
            <a:headEnd/>
            <a:tailEnd/>
          </a:ln>
        </p:spPr>
        <p:txBody>
          <a:bodyPr>
            <a:spAutoFit/>
          </a:bodyPr>
          <a:lstStyle/>
          <a:p>
            <a:r>
              <a:rPr lang="en-GB" sz="1600" b="1" i="0"/>
              <a:t>Title of Interview</a:t>
            </a:r>
          </a:p>
          <a:p>
            <a:r>
              <a:rPr lang="en-GB" sz="1600" i="0"/>
              <a:t>In Title Case and italicised</a:t>
            </a:r>
            <a:endParaRPr lang="en-US" sz="1600" i="0"/>
          </a:p>
        </p:txBody>
      </p:sp>
      <p:sp>
        <p:nvSpPr>
          <p:cNvPr id="43017" name="TextBox 8"/>
          <p:cNvSpPr txBox="1">
            <a:spLocks noChangeArrowheads="1"/>
          </p:cNvSpPr>
          <p:nvPr/>
        </p:nvSpPr>
        <p:spPr bwMode="auto">
          <a:xfrm>
            <a:off x="357188" y="4500563"/>
            <a:ext cx="3024187" cy="338137"/>
          </a:xfrm>
          <a:prstGeom prst="rect">
            <a:avLst/>
          </a:prstGeom>
          <a:noFill/>
          <a:ln w="9525">
            <a:noFill/>
            <a:miter lim="800000"/>
            <a:headEnd/>
            <a:tailEnd/>
          </a:ln>
        </p:spPr>
        <p:txBody>
          <a:bodyPr>
            <a:spAutoFit/>
          </a:bodyPr>
          <a:lstStyle/>
          <a:p>
            <a:r>
              <a:rPr lang="en-GB" sz="1600" b="1" i="0"/>
              <a:t>Interviewee’s Name</a:t>
            </a:r>
          </a:p>
        </p:txBody>
      </p:sp>
      <p:cxnSp>
        <p:nvCxnSpPr>
          <p:cNvPr id="31" name="Straight Arrow Connector 30"/>
          <p:cNvCxnSpPr/>
          <p:nvPr/>
        </p:nvCxnSpPr>
        <p:spPr>
          <a:xfrm>
            <a:off x="1785918" y="2714620"/>
            <a:ext cx="720080" cy="576064"/>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6200000" flipH="1">
            <a:off x="3090648" y="2552899"/>
            <a:ext cx="1138300" cy="318735"/>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1163757" y="3786190"/>
            <a:ext cx="3408243" cy="809338"/>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0800000" flipV="1">
            <a:off x="6072199" y="2651310"/>
            <a:ext cx="915087" cy="634813"/>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43022" name="TextBox 24"/>
          <p:cNvSpPr txBox="1">
            <a:spLocks noChangeArrowheads="1"/>
          </p:cNvSpPr>
          <p:nvPr/>
        </p:nvSpPr>
        <p:spPr bwMode="auto">
          <a:xfrm>
            <a:off x="4756150" y="4779963"/>
            <a:ext cx="3744913" cy="585787"/>
          </a:xfrm>
          <a:prstGeom prst="rect">
            <a:avLst/>
          </a:prstGeom>
          <a:noFill/>
          <a:ln w="9525">
            <a:noFill/>
            <a:miter lim="800000"/>
            <a:headEnd/>
            <a:tailEnd/>
          </a:ln>
        </p:spPr>
        <p:txBody>
          <a:bodyPr>
            <a:spAutoFit/>
          </a:bodyPr>
          <a:lstStyle/>
          <a:p>
            <a:r>
              <a:rPr lang="en-GB" sz="1600" b="1" i="0"/>
              <a:t>Date and Time of Interview</a:t>
            </a:r>
            <a:endParaRPr lang="en-GB" sz="1600" i="0"/>
          </a:p>
          <a:p>
            <a:r>
              <a:rPr lang="en-GB" sz="1600" i="0"/>
              <a:t> </a:t>
            </a:r>
            <a:endParaRPr lang="en-US" sz="1600" i="0"/>
          </a:p>
        </p:txBody>
      </p:sp>
      <p:cxnSp>
        <p:nvCxnSpPr>
          <p:cNvPr id="36" name="Straight Arrow Connector 35"/>
          <p:cNvCxnSpPr/>
          <p:nvPr/>
        </p:nvCxnSpPr>
        <p:spPr>
          <a:xfrm rot="10800000">
            <a:off x="5214942" y="4000504"/>
            <a:ext cx="860676" cy="646932"/>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pic>
        <p:nvPicPr>
          <p:cNvPr id="20" name="Picture 19" descr="interview.jpg"/>
          <p:cNvPicPr>
            <a:picLocks noChangeAspect="1"/>
          </p:cNvPicPr>
          <p:nvPr/>
        </p:nvPicPr>
        <p:blipFill>
          <a:blip r:embed="rId7" cstate="print"/>
          <a:stretch>
            <a:fillRect/>
          </a:stretch>
        </p:blipFill>
        <p:spPr>
          <a:xfrm>
            <a:off x="7286644" y="3024198"/>
            <a:ext cx="1285884" cy="1262058"/>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3025" name="TextBox 8"/>
          <p:cNvSpPr txBox="1">
            <a:spLocks noChangeArrowheads="1"/>
          </p:cNvSpPr>
          <p:nvPr/>
        </p:nvSpPr>
        <p:spPr bwMode="auto">
          <a:xfrm>
            <a:off x="1214438" y="5357813"/>
            <a:ext cx="3214687" cy="338137"/>
          </a:xfrm>
          <a:prstGeom prst="rect">
            <a:avLst/>
          </a:prstGeom>
          <a:noFill/>
          <a:ln w="9525">
            <a:noFill/>
            <a:miter lim="800000"/>
            <a:headEnd/>
            <a:tailEnd/>
          </a:ln>
        </p:spPr>
        <p:txBody>
          <a:bodyPr>
            <a:spAutoFit/>
          </a:bodyPr>
          <a:lstStyle/>
          <a:p>
            <a:r>
              <a:rPr lang="en-GB" sz="1600" b="1" i="0"/>
              <a:t>Type of Medium (Radio, TV, etc)</a:t>
            </a:r>
          </a:p>
        </p:txBody>
      </p:sp>
      <p:cxnSp>
        <p:nvCxnSpPr>
          <p:cNvPr id="22" name="Straight Arrow Connector 21"/>
          <p:cNvCxnSpPr/>
          <p:nvPr/>
        </p:nvCxnSpPr>
        <p:spPr>
          <a:xfrm flipV="1">
            <a:off x="2643174" y="3714752"/>
            <a:ext cx="2643206" cy="1714512"/>
          </a:xfrm>
          <a:prstGeom prst="straightConnector1">
            <a:avLst/>
          </a:prstGeom>
          <a:ln w="22225">
            <a:solidFill>
              <a:schemeClr val="bg1"/>
            </a:solidFill>
            <a:tailEnd type="arrow"/>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ox(in)">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9" fill="hold" grpId="0" nodeType="clickEffect">
                                  <p:stCondLst>
                                    <p:cond delay="0"/>
                                  </p:stCondLst>
                                  <p:childTnLst>
                                    <p:set>
                                      <p:cBhvr>
                                        <p:cTn id="11" dur="1" fill="hold">
                                          <p:stCondLst>
                                            <p:cond delay="0"/>
                                          </p:stCondLst>
                                        </p:cTn>
                                        <p:tgtEl>
                                          <p:spTgt spid="43014"/>
                                        </p:tgtEl>
                                        <p:attrNameLst>
                                          <p:attrName>style.visibility</p:attrName>
                                        </p:attrNameLst>
                                      </p:cBhvr>
                                      <p:to>
                                        <p:strVal val="visible"/>
                                      </p:to>
                                    </p:set>
                                    <p:anim calcmode="lin" valueType="num">
                                      <p:cBhvr additive="base">
                                        <p:cTn id="12" dur="500" fill="hold"/>
                                        <p:tgtEl>
                                          <p:spTgt spid="43014"/>
                                        </p:tgtEl>
                                        <p:attrNameLst>
                                          <p:attrName>ppt_x</p:attrName>
                                        </p:attrNameLst>
                                      </p:cBhvr>
                                      <p:tavLst>
                                        <p:tav tm="0">
                                          <p:val>
                                            <p:strVal val="0-#ppt_w/2"/>
                                          </p:val>
                                        </p:tav>
                                        <p:tav tm="100000">
                                          <p:val>
                                            <p:strVal val="#ppt_x"/>
                                          </p:val>
                                        </p:tav>
                                      </p:tavLst>
                                    </p:anim>
                                    <p:anim calcmode="lin" valueType="num">
                                      <p:cBhvr additive="base">
                                        <p:cTn id="13" dur="500" fill="hold"/>
                                        <p:tgtEl>
                                          <p:spTgt spid="43014"/>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500" fill="hold"/>
                                        <p:tgtEl>
                                          <p:spTgt spid="31"/>
                                        </p:tgtEl>
                                        <p:attrNameLst>
                                          <p:attrName>ppt_x</p:attrName>
                                        </p:attrNameLst>
                                      </p:cBhvr>
                                      <p:tavLst>
                                        <p:tav tm="0">
                                          <p:val>
                                            <p:strVal val="0-#ppt_w/2"/>
                                          </p:val>
                                        </p:tav>
                                        <p:tav tm="100000">
                                          <p:val>
                                            <p:strVal val="#ppt_x"/>
                                          </p:val>
                                        </p:tav>
                                      </p:tavLst>
                                    </p:anim>
                                    <p:anim calcmode="lin" valueType="num">
                                      <p:cBhvr additive="base">
                                        <p:cTn id="17"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3" fill="hold" grpId="0" nodeType="clickEffect">
                                  <p:stCondLst>
                                    <p:cond delay="0"/>
                                  </p:stCondLst>
                                  <p:childTnLst>
                                    <p:set>
                                      <p:cBhvr>
                                        <p:cTn id="21" dur="1" fill="hold">
                                          <p:stCondLst>
                                            <p:cond delay="0"/>
                                          </p:stCondLst>
                                        </p:cTn>
                                        <p:tgtEl>
                                          <p:spTgt spid="43016"/>
                                        </p:tgtEl>
                                        <p:attrNameLst>
                                          <p:attrName>style.visibility</p:attrName>
                                        </p:attrNameLst>
                                      </p:cBhvr>
                                      <p:to>
                                        <p:strVal val="visible"/>
                                      </p:to>
                                    </p:set>
                                    <p:anim calcmode="lin" valueType="num">
                                      <p:cBhvr additive="base">
                                        <p:cTn id="22" dur="500" fill="hold"/>
                                        <p:tgtEl>
                                          <p:spTgt spid="43016"/>
                                        </p:tgtEl>
                                        <p:attrNameLst>
                                          <p:attrName>ppt_x</p:attrName>
                                        </p:attrNameLst>
                                      </p:cBhvr>
                                      <p:tavLst>
                                        <p:tav tm="0">
                                          <p:val>
                                            <p:strVal val="1+#ppt_w/2"/>
                                          </p:val>
                                        </p:tav>
                                        <p:tav tm="100000">
                                          <p:val>
                                            <p:strVal val="#ppt_x"/>
                                          </p:val>
                                        </p:tav>
                                      </p:tavLst>
                                    </p:anim>
                                    <p:anim calcmode="lin" valueType="num">
                                      <p:cBhvr additive="base">
                                        <p:cTn id="23" dur="500" fill="hold"/>
                                        <p:tgtEl>
                                          <p:spTgt spid="43016"/>
                                        </p:tgtEl>
                                        <p:attrNameLst>
                                          <p:attrName>ppt_y</p:attrName>
                                        </p:attrNameLst>
                                      </p:cBhvr>
                                      <p:tavLst>
                                        <p:tav tm="0">
                                          <p:val>
                                            <p:strVal val="0-#ppt_h/2"/>
                                          </p:val>
                                        </p:tav>
                                        <p:tav tm="100000">
                                          <p:val>
                                            <p:strVal val="#ppt_y"/>
                                          </p:val>
                                        </p:tav>
                                      </p:tavLst>
                                    </p:anim>
                                  </p:childTnLst>
                                </p:cTn>
                              </p:par>
                              <p:par>
                                <p:cTn id="24" presetID="2" presetClass="entr" presetSubtype="3"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1+#ppt_w/2"/>
                                          </p:val>
                                        </p:tav>
                                        <p:tav tm="100000">
                                          <p:val>
                                            <p:strVal val="#ppt_x"/>
                                          </p:val>
                                        </p:tav>
                                      </p:tavLst>
                                    </p:anim>
                                    <p:anim calcmode="lin" valueType="num">
                                      <p:cBhvr additive="base">
                                        <p:cTn id="27"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1" fill="hold" nodeType="click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ppt_x"/>
                                          </p:val>
                                        </p:tav>
                                        <p:tav tm="100000">
                                          <p:val>
                                            <p:strVal val="#ppt_x"/>
                                          </p:val>
                                        </p:tav>
                                      </p:tavLst>
                                    </p:anim>
                                    <p:anim calcmode="lin" valueType="num">
                                      <p:cBhvr additive="base">
                                        <p:cTn id="33" dur="500" fill="hold"/>
                                        <p:tgtEl>
                                          <p:spTgt spid="32"/>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43015"/>
                                        </p:tgtEl>
                                        <p:attrNameLst>
                                          <p:attrName>style.visibility</p:attrName>
                                        </p:attrNameLst>
                                      </p:cBhvr>
                                      <p:to>
                                        <p:strVal val="visible"/>
                                      </p:to>
                                    </p:set>
                                    <p:anim calcmode="lin" valueType="num">
                                      <p:cBhvr additive="base">
                                        <p:cTn id="36" dur="500" fill="hold"/>
                                        <p:tgtEl>
                                          <p:spTgt spid="43015"/>
                                        </p:tgtEl>
                                        <p:attrNameLst>
                                          <p:attrName>ppt_x</p:attrName>
                                        </p:attrNameLst>
                                      </p:cBhvr>
                                      <p:tavLst>
                                        <p:tav tm="0">
                                          <p:val>
                                            <p:strVal val="#ppt_x"/>
                                          </p:val>
                                        </p:tav>
                                        <p:tav tm="100000">
                                          <p:val>
                                            <p:strVal val="#ppt_x"/>
                                          </p:val>
                                        </p:tav>
                                      </p:tavLst>
                                    </p:anim>
                                    <p:anim calcmode="lin" valueType="num">
                                      <p:cBhvr additive="base">
                                        <p:cTn id="37" dur="500" fill="hold"/>
                                        <p:tgtEl>
                                          <p:spTgt spid="43015"/>
                                        </p:tgtEl>
                                        <p:attrNameLst>
                                          <p:attrName>ppt_y</p:attrName>
                                        </p:attrNameLst>
                                      </p:cBhvr>
                                      <p:tavLst>
                                        <p:tav tm="0">
                                          <p:val>
                                            <p:strVal val="0-#ppt_h/2"/>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4"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ppt_x"/>
                                          </p:val>
                                        </p:tav>
                                        <p:tav tm="100000">
                                          <p:val>
                                            <p:strVal val="#ppt_x"/>
                                          </p:val>
                                        </p:tav>
                                      </p:tavLst>
                                    </p:anim>
                                    <p:anim calcmode="lin" valueType="num">
                                      <p:cBhvr additive="base">
                                        <p:cTn id="43" dur="500" fill="hold"/>
                                        <p:tgtEl>
                                          <p:spTgt spid="2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3025"/>
                                        </p:tgtEl>
                                        <p:attrNameLst>
                                          <p:attrName>style.visibility</p:attrName>
                                        </p:attrNameLst>
                                      </p:cBhvr>
                                      <p:to>
                                        <p:strVal val="visible"/>
                                      </p:to>
                                    </p:set>
                                    <p:anim calcmode="lin" valueType="num">
                                      <p:cBhvr additive="base">
                                        <p:cTn id="46" dur="500" fill="hold"/>
                                        <p:tgtEl>
                                          <p:spTgt spid="43025"/>
                                        </p:tgtEl>
                                        <p:attrNameLst>
                                          <p:attrName>ppt_x</p:attrName>
                                        </p:attrNameLst>
                                      </p:cBhvr>
                                      <p:tavLst>
                                        <p:tav tm="0">
                                          <p:val>
                                            <p:strVal val="#ppt_x"/>
                                          </p:val>
                                        </p:tav>
                                        <p:tav tm="100000">
                                          <p:val>
                                            <p:strVal val="#ppt_x"/>
                                          </p:val>
                                        </p:tav>
                                      </p:tavLst>
                                    </p:anim>
                                    <p:anim calcmode="lin" valueType="num">
                                      <p:cBhvr additive="base">
                                        <p:cTn id="47" dur="500" fill="hold"/>
                                        <p:tgtEl>
                                          <p:spTgt spid="43025"/>
                                        </p:tgtEl>
                                        <p:attrNameLst>
                                          <p:attrName>ppt_y</p:attrName>
                                        </p:attrNameLst>
                                      </p:cBhvr>
                                      <p:tavLst>
                                        <p:tav tm="0">
                                          <p:val>
                                            <p:strVal val="1+#ppt_h/2"/>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 presetClass="entr" presetSubtype="12" fill="hold" grpId="0" nodeType="clickEffect">
                                  <p:stCondLst>
                                    <p:cond delay="0"/>
                                  </p:stCondLst>
                                  <p:childTnLst>
                                    <p:set>
                                      <p:cBhvr>
                                        <p:cTn id="51" dur="1" fill="hold">
                                          <p:stCondLst>
                                            <p:cond delay="0"/>
                                          </p:stCondLst>
                                        </p:cTn>
                                        <p:tgtEl>
                                          <p:spTgt spid="43017"/>
                                        </p:tgtEl>
                                        <p:attrNameLst>
                                          <p:attrName>style.visibility</p:attrName>
                                        </p:attrNameLst>
                                      </p:cBhvr>
                                      <p:to>
                                        <p:strVal val="visible"/>
                                      </p:to>
                                    </p:set>
                                    <p:anim calcmode="lin" valueType="num">
                                      <p:cBhvr additive="base">
                                        <p:cTn id="52" dur="500" fill="hold"/>
                                        <p:tgtEl>
                                          <p:spTgt spid="43017"/>
                                        </p:tgtEl>
                                        <p:attrNameLst>
                                          <p:attrName>ppt_x</p:attrName>
                                        </p:attrNameLst>
                                      </p:cBhvr>
                                      <p:tavLst>
                                        <p:tav tm="0">
                                          <p:val>
                                            <p:strVal val="0-#ppt_w/2"/>
                                          </p:val>
                                        </p:tav>
                                        <p:tav tm="100000">
                                          <p:val>
                                            <p:strVal val="#ppt_x"/>
                                          </p:val>
                                        </p:tav>
                                      </p:tavLst>
                                    </p:anim>
                                    <p:anim calcmode="lin" valueType="num">
                                      <p:cBhvr additive="base">
                                        <p:cTn id="53" dur="500" fill="hold"/>
                                        <p:tgtEl>
                                          <p:spTgt spid="43017"/>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additive="base">
                                        <p:cTn id="56" dur="500" fill="hold"/>
                                        <p:tgtEl>
                                          <p:spTgt spid="33"/>
                                        </p:tgtEl>
                                        <p:attrNameLst>
                                          <p:attrName>ppt_x</p:attrName>
                                        </p:attrNameLst>
                                      </p:cBhvr>
                                      <p:tavLst>
                                        <p:tav tm="0">
                                          <p:val>
                                            <p:strVal val="0-#ppt_w/2"/>
                                          </p:val>
                                        </p:tav>
                                        <p:tav tm="100000">
                                          <p:val>
                                            <p:strVal val="#ppt_x"/>
                                          </p:val>
                                        </p:tav>
                                      </p:tavLst>
                                    </p:anim>
                                    <p:anim calcmode="lin" valueType="num">
                                      <p:cBhvr additive="base">
                                        <p:cTn id="57"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2" presetClass="entr" presetSubtype="6" fill="hold" nodeType="clickEffect">
                                  <p:stCondLst>
                                    <p:cond delay="0"/>
                                  </p:stCondLst>
                                  <p:childTnLst>
                                    <p:set>
                                      <p:cBhvr>
                                        <p:cTn id="61" dur="1" fill="hold">
                                          <p:stCondLst>
                                            <p:cond delay="0"/>
                                          </p:stCondLst>
                                        </p:cTn>
                                        <p:tgtEl>
                                          <p:spTgt spid="36"/>
                                        </p:tgtEl>
                                        <p:attrNameLst>
                                          <p:attrName>style.visibility</p:attrName>
                                        </p:attrNameLst>
                                      </p:cBhvr>
                                      <p:to>
                                        <p:strVal val="visible"/>
                                      </p:to>
                                    </p:set>
                                    <p:anim calcmode="lin" valueType="num">
                                      <p:cBhvr additive="base">
                                        <p:cTn id="62" dur="500" fill="hold"/>
                                        <p:tgtEl>
                                          <p:spTgt spid="36"/>
                                        </p:tgtEl>
                                        <p:attrNameLst>
                                          <p:attrName>ppt_x</p:attrName>
                                        </p:attrNameLst>
                                      </p:cBhvr>
                                      <p:tavLst>
                                        <p:tav tm="0">
                                          <p:val>
                                            <p:strVal val="1+#ppt_w/2"/>
                                          </p:val>
                                        </p:tav>
                                        <p:tav tm="100000">
                                          <p:val>
                                            <p:strVal val="#ppt_x"/>
                                          </p:val>
                                        </p:tav>
                                      </p:tavLst>
                                    </p:anim>
                                    <p:anim calcmode="lin" valueType="num">
                                      <p:cBhvr additive="base">
                                        <p:cTn id="63" dur="500" fill="hold"/>
                                        <p:tgtEl>
                                          <p:spTgt spid="36"/>
                                        </p:tgtEl>
                                        <p:attrNameLst>
                                          <p:attrName>ppt_y</p:attrName>
                                        </p:attrNameLst>
                                      </p:cBhvr>
                                      <p:tavLst>
                                        <p:tav tm="0">
                                          <p:val>
                                            <p:strVal val="1+#ppt_h/2"/>
                                          </p:val>
                                        </p:tav>
                                        <p:tav tm="100000">
                                          <p:val>
                                            <p:strVal val="#ppt_y"/>
                                          </p:val>
                                        </p:tav>
                                      </p:tavLst>
                                    </p:anim>
                                  </p:childTnLst>
                                </p:cTn>
                              </p:par>
                              <p:par>
                                <p:cTn id="64" presetID="2" presetClass="entr" presetSubtype="6" fill="hold" grpId="0" nodeType="withEffect">
                                  <p:stCondLst>
                                    <p:cond delay="0"/>
                                  </p:stCondLst>
                                  <p:childTnLst>
                                    <p:set>
                                      <p:cBhvr>
                                        <p:cTn id="65" dur="1" fill="hold">
                                          <p:stCondLst>
                                            <p:cond delay="0"/>
                                          </p:stCondLst>
                                        </p:cTn>
                                        <p:tgtEl>
                                          <p:spTgt spid="43022"/>
                                        </p:tgtEl>
                                        <p:attrNameLst>
                                          <p:attrName>style.visibility</p:attrName>
                                        </p:attrNameLst>
                                      </p:cBhvr>
                                      <p:to>
                                        <p:strVal val="visible"/>
                                      </p:to>
                                    </p:set>
                                    <p:anim calcmode="lin" valueType="num">
                                      <p:cBhvr additive="base">
                                        <p:cTn id="66" dur="500" fill="hold"/>
                                        <p:tgtEl>
                                          <p:spTgt spid="43022"/>
                                        </p:tgtEl>
                                        <p:attrNameLst>
                                          <p:attrName>ppt_x</p:attrName>
                                        </p:attrNameLst>
                                      </p:cBhvr>
                                      <p:tavLst>
                                        <p:tav tm="0">
                                          <p:val>
                                            <p:strVal val="1+#ppt_w/2"/>
                                          </p:val>
                                        </p:tav>
                                        <p:tav tm="100000">
                                          <p:val>
                                            <p:strVal val="#ppt_x"/>
                                          </p:val>
                                        </p:tav>
                                      </p:tavLst>
                                    </p:anim>
                                    <p:anim calcmode="lin" valueType="num">
                                      <p:cBhvr additive="base">
                                        <p:cTn id="67" dur="500" fill="hold"/>
                                        <p:tgtEl>
                                          <p:spTgt spid="430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P spid="43014" grpId="0"/>
      <p:bldP spid="43015" grpId="0"/>
      <p:bldP spid="43016" grpId="0"/>
      <p:bldP spid="43017" grpId="0"/>
      <p:bldP spid="43022" grpId="0"/>
      <p:bldP spid="430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lgn="ctr">
              <a:defRPr/>
            </a:pPr>
            <a:r>
              <a:rPr lang="en-US" spc="300" dirty="0" smtClean="0">
                <a:effectLst>
                  <a:outerShdw blurRad="38100" dist="38100" dir="2700000" algn="tl">
                    <a:srgbClr val="000000">
                      <a:alpha val="43137"/>
                    </a:srgbClr>
                  </a:outerShdw>
                </a:effectLst>
                <a:latin typeface="Book Antiqua" pitchFamily="18" charset="0"/>
              </a:rPr>
              <a:t>Harvard Referencing Tool</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37892" name="TextBox 4"/>
          <p:cNvSpPr txBox="1">
            <a:spLocks noChangeArrowheads="1"/>
          </p:cNvSpPr>
          <p:nvPr/>
        </p:nvSpPr>
        <p:spPr bwMode="auto">
          <a:xfrm>
            <a:off x="0" y="1071563"/>
            <a:ext cx="8208963" cy="523875"/>
          </a:xfrm>
          <a:prstGeom prst="rect">
            <a:avLst/>
          </a:prstGeom>
          <a:noFill/>
          <a:ln w="9525">
            <a:noFill/>
            <a:miter lim="800000"/>
            <a:headEnd/>
            <a:tailEnd/>
          </a:ln>
        </p:spPr>
        <p:txBody>
          <a:bodyPr>
            <a:spAutoFit/>
          </a:bodyPr>
          <a:lstStyle/>
          <a:p>
            <a:pPr lvl="1">
              <a:buClr>
                <a:srgbClr val="FF0000"/>
              </a:buClr>
            </a:pPr>
            <a:r>
              <a:rPr lang="en-US" sz="2800" i="0">
                <a:solidFill>
                  <a:srgbClr val="FF0000"/>
                </a:solidFill>
              </a:rPr>
              <a:t>www.citethisforme.com</a:t>
            </a:r>
          </a:p>
        </p:txBody>
      </p:sp>
      <p:pic>
        <p:nvPicPr>
          <p:cNvPr id="37893" name="Picture 8" descr="_t8-8fGsUrUUKpZIMGZS3jl72eJkfbmt4t8yenImKBVaiQDB_Rd1H6kmuBWtceBJ.jpg"/>
          <p:cNvPicPr>
            <a:picLocks noChangeAspect="1"/>
          </p:cNvPicPr>
          <p:nvPr/>
        </p:nvPicPr>
        <p:blipFill>
          <a:blip r:embed="rId2"/>
          <a:srcRect/>
          <a:stretch>
            <a:fillRect/>
          </a:stretch>
        </p:blipFill>
        <p:spPr bwMode="auto">
          <a:xfrm>
            <a:off x="2727325" y="1714500"/>
            <a:ext cx="5130800" cy="457835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Assignment Structure</a:t>
            </a:r>
            <a:endParaRPr lang="en-US" dirty="0"/>
          </a:p>
        </p:txBody>
      </p:sp>
      <p:sp>
        <p:nvSpPr>
          <p:cNvPr id="46083" name="TextBox 4"/>
          <p:cNvSpPr txBox="1">
            <a:spLocks noChangeArrowheads="1"/>
          </p:cNvSpPr>
          <p:nvPr/>
        </p:nvSpPr>
        <p:spPr bwMode="auto">
          <a:xfrm>
            <a:off x="395288" y="1317625"/>
            <a:ext cx="8208962" cy="3048000"/>
          </a:xfrm>
          <a:prstGeom prst="rect">
            <a:avLst/>
          </a:prstGeom>
          <a:noFill/>
          <a:ln w="9525">
            <a:noFill/>
            <a:miter lim="800000"/>
            <a:headEnd/>
            <a:tailEnd/>
          </a:ln>
        </p:spPr>
        <p:txBody>
          <a:bodyPr>
            <a:spAutoFit/>
          </a:bodyPr>
          <a:lstStyle/>
          <a:p>
            <a:pPr lvl="1">
              <a:buClr>
                <a:srgbClr val="FF0000"/>
              </a:buClr>
              <a:buFont typeface="Wingdings" pitchFamily="2" charset="2"/>
              <a:buChar char="q"/>
            </a:pPr>
            <a:r>
              <a:rPr lang="en-US" sz="2400" i="0" dirty="0"/>
              <a:t> Cover Page</a:t>
            </a:r>
          </a:p>
          <a:p>
            <a:pPr lvl="1">
              <a:buClr>
                <a:srgbClr val="FF0000"/>
              </a:buClr>
              <a:buFont typeface="Wingdings" pitchFamily="2" charset="2"/>
              <a:buChar char="q"/>
            </a:pPr>
            <a:r>
              <a:rPr lang="en-US" sz="2400" i="0" dirty="0"/>
              <a:t> Executive Summary</a:t>
            </a:r>
          </a:p>
          <a:p>
            <a:pPr lvl="1">
              <a:buClr>
                <a:srgbClr val="FF0000"/>
              </a:buClr>
              <a:buFont typeface="Wingdings" pitchFamily="2" charset="2"/>
              <a:buChar char="q"/>
            </a:pPr>
            <a:r>
              <a:rPr lang="en-US" sz="2400" i="0" dirty="0"/>
              <a:t> Table of Contents</a:t>
            </a:r>
          </a:p>
          <a:p>
            <a:pPr lvl="1">
              <a:buClr>
                <a:srgbClr val="FF0000"/>
              </a:buClr>
              <a:buFont typeface="Wingdings" pitchFamily="2" charset="2"/>
              <a:buChar char="q"/>
            </a:pPr>
            <a:r>
              <a:rPr lang="en-US" sz="2400" i="0" dirty="0"/>
              <a:t> Introduction</a:t>
            </a:r>
          </a:p>
          <a:p>
            <a:pPr lvl="1">
              <a:buClr>
                <a:srgbClr val="FF0000"/>
              </a:buClr>
              <a:buFont typeface="Wingdings" pitchFamily="2" charset="2"/>
              <a:buChar char="q"/>
            </a:pPr>
            <a:r>
              <a:rPr lang="en-US" sz="2400" i="0" dirty="0"/>
              <a:t> Body</a:t>
            </a:r>
          </a:p>
          <a:p>
            <a:pPr lvl="1">
              <a:buClr>
                <a:srgbClr val="FF0000"/>
              </a:buClr>
              <a:buFont typeface="Wingdings" pitchFamily="2" charset="2"/>
              <a:buChar char="q"/>
            </a:pPr>
            <a:r>
              <a:rPr lang="en-US" sz="2400" i="0" dirty="0"/>
              <a:t> Conclusions &amp; Recommendations</a:t>
            </a:r>
          </a:p>
          <a:p>
            <a:pPr lvl="1">
              <a:buClr>
                <a:srgbClr val="FF0000"/>
              </a:buClr>
              <a:buFont typeface="Wingdings" pitchFamily="2" charset="2"/>
              <a:buChar char="q"/>
            </a:pPr>
            <a:r>
              <a:rPr lang="en-US" sz="2400" i="0" dirty="0"/>
              <a:t> References (Using </a:t>
            </a:r>
            <a:r>
              <a:rPr lang="en-US" sz="2400" i="0" dirty="0" smtClean="0"/>
              <a:t>Harvard </a:t>
            </a:r>
            <a:r>
              <a:rPr lang="en-US" sz="2400" i="0" dirty="0"/>
              <a:t>Referencing)</a:t>
            </a:r>
          </a:p>
          <a:p>
            <a:pPr lvl="1">
              <a:buClr>
                <a:srgbClr val="FF0000"/>
              </a:buClr>
              <a:buFont typeface="Wingdings" pitchFamily="2" charset="2"/>
              <a:buChar char="q"/>
            </a:pPr>
            <a:r>
              <a:rPr lang="en-US" sz="2400" i="0" dirty="0"/>
              <a:t> Appendix (if any)</a:t>
            </a:r>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box(in)">
                                      <p:cBhvr>
                                        <p:cTn id="7" dur="500"/>
                                        <p:tgtEl>
                                          <p:spTgt spid="46083">
                                            <p:txEl>
                                              <p:pRg st="0" end="0"/>
                                            </p:txEl>
                                          </p:spTgt>
                                        </p:tgtEl>
                                      </p:cBhvr>
                                    </p:animEffect>
                                  </p:childTnLst>
                                </p:cTn>
                              </p:par>
                            </p:childTnLst>
                          </p:cTn>
                        </p:par>
                        <p:par>
                          <p:cTn id="8" fill="hold" nodeType="afterGroup">
                            <p:stCondLst>
                              <p:cond delay="500"/>
                            </p:stCondLst>
                            <p:childTnLst>
                              <p:par>
                                <p:cTn id="9" presetID="4" presetClass="entr" presetSubtype="16" fill="hold" nodeType="afterEffect">
                                  <p:stCondLst>
                                    <p:cond delay="0"/>
                                  </p:stCondLst>
                                  <p:childTnLst>
                                    <p:set>
                                      <p:cBhvr>
                                        <p:cTn id="10" dur="1" fill="hold">
                                          <p:stCondLst>
                                            <p:cond delay="0"/>
                                          </p:stCondLst>
                                        </p:cTn>
                                        <p:tgtEl>
                                          <p:spTgt spid="46083">
                                            <p:txEl>
                                              <p:pRg st="1" end="1"/>
                                            </p:txEl>
                                          </p:spTgt>
                                        </p:tgtEl>
                                        <p:attrNameLst>
                                          <p:attrName>style.visibility</p:attrName>
                                        </p:attrNameLst>
                                      </p:cBhvr>
                                      <p:to>
                                        <p:strVal val="visible"/>
                                      </p:to>
                                    </p:set>
                                    <p:animEffect transition="in" filter="box(in)">
                                      <p:cBhvr>
                                        <p:cTn id="11" dur="500"/>
                                        <p:tgtEl>
                                          <p:spTgt spid="46083">
                                            <p:txEl>
                                              <p:pRg st="1" end="1"/>
                                            </p:txEl>
                                          </p:spTgt>
                                        </p:tgtEl>
                                      </p:cBhvr>
                                    </p:animEffect>
                                  </p:childTnLst>
                                </p:cTn>
                              </p:par>
                            </p:childTnLst>
                          </p:cTn>
                        </p:par>
                        <p:par>
                          <p:cTn id="12" fill="hold" nodeType="afterGroup">
                            <p:stCondLst>
                              <p:cond delay="1000"/>
                            </p:stCondLst>
                            <p:childTnLst>
                              <p:par>
                                <p:cTn id="13" presetID="4" presetClass="entr" presetSubtype="16" fill="hold" nodeType="afterEffect">
                                  <p:stCondLst>
                                    <p:cond delay="0"/>
                                  </p:stCondLst>
                                  <p:childTnLst>
                                    <p:set>
                                      <p:cBhvr>
                                        <p:cTn id="14" dur="1" fill="hold">
                                          <p:stCondLst>
                                            <p:cond delay="0"/>
                                          </p:stCondLst>
                                        </p:cTn>
                                        <p:tgtEl>
                                          <p:spTgt spid="46083">
                                            <p:txEl>
                                              <p:pRg st="2" end="2"/>
                                            </p:txEl>
                                          </p:spTgt>
                                        </p:tgtEl>
                                        <p:attrNameLst>
                                          <p:attrName>style.visibility</p:attrName>
                                        </p:attrNameLst>
                                      </p:cBhvr>
                                      <p:to>
                                        <p:strVal val="visible"/>
                                      </p:to>
                                    </p:set>
                                    <p:animEffect transition="in" filter="box(in)">
                                      <p:cBhvr>
                                        <p:cTn id="15" dur="500"/>
                                        <p:tgtEl>
                                          <p:spTgt spid="46083">
                                            <p:txEl>
                                              <p:pRg st="2" end="2"/>
                                            </p:txEl>
                                          </p:spTgt>
                                        </p:tgtEl>
                                      </p:cBhvr>
                                    </p:animEffect>
                                  </p:childTnLst>
                                </p:cTn>
                              </p:par>
                            </p:childTnLst>
                          </p:cTn>
                        </p:par>
                        <p:par>
                          <p:cTn id="16" fill="hold" nodeType="afterGroup">
                            <p:stCondLst>
                              <p:cond delay="1500"/>
                            </p:stCondLst>
                            <p:childTnLst>
                              <p:par>
                                <p:cTn id="17" presetID="4" presetClass="entr" presetSubtype="16" fill="hold" nodeType="afterEffect">
                                  <p:stCondLst>
                                    <p:cond delay="0"/>
                                  </p:stCondLst>
                                  <p:childTnLst>
                                    <p:set>
                                      <p:cBhvr>
                                        <p:cTn id="18" dur="1" fill="hold">
                                          <p:stCondLst>
                                            <p:cond delay="0"/>
                                          </p:stCondLst>
                                        </p:cTn>
                                        <p:tgtEl>
                                          <p:spTgt spid="46083">
                                            <p:txEl>
                                              <p:pRg st="3" end="3"/>
                                            </p:txEl>
                                          </p:spTgt>
                                        </p:tgtEl>
                                        <p:attrNameLst>
                                          <p:attrName>style.visibility</p:attrName>
                                        </p:attrNameLst>
                                      </p:cBhvr>
                                      <p:to>
                                        <p:strVal val="visible"/>
                                      </p:to>
                                    </p:set>
                                    <p:animEffect transition="in" filter="box(in)">
                                      <p:cBhvr>
                                        <p:cTn id="19" dur="500"/>
                                        <p:tgtEl>
                                          <p:spTgt spid="46083">
                                            <p:txEl>
                                              <p:pRg st="3" end="3"/>
                                            </p:txEl>
                                          </p:spTgt>
                                        </p:tgtEl>
                                      </p:cBhvr>
                                    </p:animEffect>
                                  </p:childTnLst>
                                </p:cTn>
                              </p:par>
                            </p:childTnLst>
                          </p:cTn>
                        </p:par>
                        <p:par>
                          <p:cTn id="20" fill="hold" nodeType="afterGroup">
                            <p:stCondLst>
                              <p:cond delay="2000"/>
                            </p:stCondLst>
                            <p:childTnLst>
                              <p:par>
                                <p:cTn id="21" presetID="4" presetClass="entr" presetSubtype="16" fill="hold" nodeType="afterEffect">
                                  <p:stCondLst>
                                    <p:cond delay="0"/>
                                  </p:stCondLst>
                                  <p:childTnLst>
                                    <p:set>
                                      <p:cBhvr>
                                        <p:cTn id="22" dur="1" fill="hold">
                                          <p:stCondLst>
                                            <p:cond delay="0"/>
                                          </p:stCondLst>
                                        </p:cTn>
                                        <p:tgtEl>
                                          <p:spTgt spid="46083">
                                            <p:txEl>
                                              <p:pRg st="4" end="4"/>
                                            </p:txEl>
                                          </p:spTgt>
                                        </p:tgtEl>
                                        <p:attrNameLst>
                                          <p:attrName>style.visibility</p:attrName>
                                        </p:attrNameLst>
                                      </p:cBhvr>
                                      <p:to>
                                        <p:strVal val="visible"/>
                                      </p:to>
                                    </p:set>
                                    <p:animEffect transition="in" filter="box(in)">
                                      <p:cBhvr>
                                        <p:cTn id="23" dur="500"/>
                                        <p:tgtEl>
                                          <p:spTgt spid="46083">
                                            <p:txEl>
                                              <p:pRg st="4" end="4"/>
                                            </p:txEl>
                                          </p:spTgt>
                                        </p:tgtEl>
                                      </p:cBhvr>
                                    </p:animEffect>
                                  </p:childTnLst>
                                </p:cTn>
                              </p:par>
                            </p:childTnLst>
                          </p:cTn>
                        </p:par>
                        <p:par>
                          <p:cTn id="24" fill="hold" nodeType="afterGroup">
                            <p:stCondLst>
                              <p:cond delay="2500"/>
                            </p:stCondLst>
                            <p:childTnLst>
                              <p:par>
                                <p:cTn id="25" presetID="4" presetClass="entr" presetSubtype="16" fill="hold" nodeType="afterEffect">
                                  <p:stCondLst>
                                    <p:cond delay="0"/>
                                  </p:stCondLst>
                                  <p:childTnLst>
                                    <p:set>
                                      <p:cBhvr>
                                        <p:cTn id="26" dur="1" fill="hold">
                                          <p:stCondLst>
                                            <p:cond delay="0"/>
                                          </p:stCondLst>
                                        </p:cTn>
                                        <p:tgtEl>
                                          <p:spTgt spid="46083">
                                            <p:txEl>
                                              <p:pRg st="5" end="5"/>
                                            </p:txEl>
                                          </p:spTgt>
                                        </p:tgtEl>
                                        <p:attrNameLst>
                                          <p:attrName>style.visibility</p:attrName>
                                        </p:attrNameLst>
                                      </p:cBhvr>
                                      <p:to>
                                        <p:strVal val="visible"/>
                                      </p:to>
                                    </p:set>
                                    <p:animEffect transition="in" filter="box(in)">
                                      <p:cBhvr>
                                        <p:cTn id="27" dur="500"/>
                                        <p:tgtEl>
                                          <p:spTgt spid="46083">
                                            <p:txEl>
                                              <p:pRg st="5" end="5"/>
                                            </p:txEl>
                                          </p:spTgt>
                                        </p:tgtEl>
                                      </p:cBhvr>
                                    </p:animEffect>
                                  </p:childTnLst>
                                </p:cTn>
                              </p:par>
                            </p:childTnLst>
                          </p:cTn>
                        </p:par>
                        <p:par>
                          <p:cTn id="28" fill="hold" nodeType="afterGroup">
                            <p:stCondLst>
                              <p:cond delay="3000"/>
                            </p:stCondLst>
                            <p:childTnLst>
                              <p:par>
                                <p:cTn id="29" presetID="8" presetClass="entr" presetSubtype="16" fill="hold" nodeType="afterEffect">
                                  <p:stCondLst>
                                    <p:cond delay="0"/>
                                  </p:stCondLst>
                                  <p:childTnLst>
                                    <p:set>
                                      <p:cBhvr>
                                        <p:cTn id="30" dur="1" fill="hold">
                                          <p:stCondLst>
                                            <p:cond delay="0"/>
                                          </p:stCondLst>
                                        </p:cTn>
                                        <p:tgtEl>
                                          <p:spTgt spid="46083">
                                            <p:txEl>
                                              <p:pRg st="6" end="6"/>
                                            </p:txEl>
                                          </p:spTgt>
                                        </p:tgtEl>
                                        <p:attrNameLst>
                                          <p:attrName>style.visibility</p:attrName>
                                        </p:attrNameLst>
                                      </p:cBhvr>
                                      <p:to>
                                        <p:strVal val="visible"/>
                                      </p:to>
                                    </p:set>
                                    <p:animEffect transition="in" filter="diamond(in)">
                                      <p:cBhvr>
                                        <p:cTn id="31" dur="1000"/>
                                        <p:tgtEl>
                                          <p:spTgt spid="46083">
                                            <p:txEl>
                                              <p:pRg st="6" end="6"/>
                                            </p:txEl>
                                          </p:spTgt>
                                        </p:tgtEl>
                                      </p:cBhvr>
                                    </p:animEffect>
                                  </p:childTnLst>
                                </p:cTn>
                              </p:par>
                            </p:childTnLst>
                          </p:cTn>
                        </p:par>
                        <p:par>
                          <p:cTn id="32" fill="hold" nodeType="afterGroup">
                            <p:stCondLst>
                              <p:cond delay="4000"/>
                            </p:stCondLst>
                            <p:childTnLst>
                              <p:par>
                                <p:cTn id="33" presetID="4" presetClass="entr" presetSubtype="16" fill="hold" nodeType="afterEffect">
                                  <p:stCondLst>
                                    <p:cond delay="0"/>
                                  </p:stCondLst>
                                  <p:childTnLst>
                                    <p:set>
                                      <p:cBhvr>
                                        <p:cTn id="34" dur="1" fill="hold">
                                          <p:stCondLst>
                                            <p:cond delay="0"/>
                                          </p:stCondLst>
                                        </p:cTn>
                                        <p:tgtEl>
                                          <p:spTgt spid="46083">
                                            <p:txEl>
                                              <p:pRg st="7" end="7"/>
                                            </p:txEl>
                                          </p:spTgt>
                                        </p:tgtEl>
                                        <p:attrNameLst>
                                          <p:attrName>style.visibility</p:attrName>
                                        </p:attrNameLst>
                                      </p:cBhvr>
                                      <p:to>
                                        <p:strVal val="visible"/>
                                      </p:to>
                                    </p:set>
                                    <p:animEffect transition="in" filter="box(in)">
                                      <p:cBhvr>
                                        <p:cTn id="35" dur="500"/>
                                        <p:tgtEl>
                                          <p:spTgt spid="4608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Cover Page</a:t>
            </a:r>
            <a:endParaRPr lang="en-US" dirty="0"/>
          </a:p>
        </p:txBody>
      </p:sp>
      <p:sp>
        <p:nvSpPr>
          <p:cNvPr id="39939" name="TextBox 4"/>
          <p:cNvSpPr txBox="1">
            <a:spLocks noChangeArrowheads="1"/>
          </p:cNvSpPr>
          <p:nvPr/>
        </p:nvSpPr>
        <p:spPr bwMode="auto">
          <a:xfrm>
            <a:off x="395288" y="1317625"/>
            <a:ext cx="8208962" cy="4832350"/>
          </a:xfrm>
          <a:prstGeom prst="rect">
            <a:avLst/>
          </a:prstGeom>
          <a:noFill/>
          <a:ln w="9525">
            <a:noFill/>
            <a:miter lim="800000"/>
            <a:headEnd/>
            <a:tailEnd/>
          </a:ln>
        </p:spPr>
        <p:txBody>
          <a:bodyPr>
            <a:spAutoFit/>
          </a:bodyPr>
          <a:lstStyle/>
          <a:p>
            <a:pPr lvl="1"/>
            <a:r>
              <a:rPr lang="en-US" sz="2800" i="0"/>
              <a:t>Unit Code - Unit Name</a:t>
            </a:r>
          </a:p>
          <a:p>
            <a:pPr lvl="1"/>
            <a:r>
              <a:rPr lang="en-US" sz="2800" i="0"/>
              <a:t>Lecturer Name</a:t>
            </a:r>
          </a:p>
          <a:p>
            <a:pPr lvl="1"/>
            <a:r>
              <a:rPr lang="en-US" sz="2800" i="0"/>
              <a:t>Topic Name</a:t>
            </a:r>
          </a:p>
          <a:p>
            <a:pPr lvl="1"/>
            <a:endParaRPr lang="en-US" sz="2800" i="0"/>
          </a:p>
          <a:p>
            <a:pPr lvl="1"/>
            <a:endParaRPr lang="en-US" sz="2800" i="0"/>
          </a:p>
          <a:p>
            <a:pPr lvl="1"/>
            <a:r>
              <a:rPr lang="en-US" sz="2800" i="0"/>
              <a:t>Submission Date</a:t>
            </a:r>
          </a:p>
          <a:p>
            <a:pPr lvl="1"/>
            <a:endParaRPr lang="en-US" sz="2800" i="0"/>
          </a:p>
          <a:p>
            <a:pPr lvl="1"/>
            <a:endParaRPr lang="en-US" sz="2800" i="0"/>
          </a:p>
          <a:p>
            <a:pPr lvl="1"/>
            <a:r>
              <a:rPr lang="en-US" sz="2800" i="0"/>
              <a:t>Student Name</a:t>
            </a:r>
          </a:p>
          <a:p>
            <a:pPr lvl="1"/>
            <a:r>
              <a:rPr lang="en-US" sz="2800" i="0"/>
              <a:t>Student ID</a:t>
            </a:r>
          </a:p>
          <a:p>
            <a:pPr lvl="1">
              <a:buClr>
                <a:srgbClr val="FF0000"/>
              </a:buClr>
            </a:pPr>
            <a:endParaRPr lang="en-US" sz="2800" i="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Executive Summary</a:t>
            </a:r>
            <a:endParaRPr lang="en-US" dirty="0"/>
          </a:p>
        </p:txBody>
      </p:sp>
      <p:sp>
        <p:nvSpPr>
          <p:cNvPr id="48131" name="TextBox 4"/>
          <p:cNvSpPr txBox="1">
            <a:spLocks noChangeArrowheads="1"/>
          </p:cNvSpPr>
          <p:nvPr/>
        </p:nvSpPr>
        <p:spPr bwMode="auto">
          <a:xfrm>
            <a:off x="395288" y="1317625"/>
            <a:ext cx="7248525" cy="3786188"/>
          </a:xfrm>
          <a:prstGeom prst="rect">
            <a:avLst/>
          </a:prstGeom>
          <a:noFill/>
          <a:ln w="9525">
            <a:noFill/>
            <a:miter lim="800000"/>
            <a:headEnd/>
            <a:tailEnd/>
          </a:ln>
        </p:spPr>
        <p:txBody>
          <a:bodyPr>
            <a:spAutoFit/>
          </a:bodyPr>
          <a:lstStyle/>
          <a:p>
            <a:r>
              <a:rPr lang="en-US" sz="2000" i="0"/>
              <a:t>An </a:t>
            </a:r>
            <a:r>
              <a:rPr lang="en-US" sz="2000" b="1" i="0"/>
              <a:t>executive summary</a:t>
            </a:r>
            <a:r>
              <a:rPr lang="en-US" sz="2000" i="0"/>
              <a:t> is an overall summary of the entire report. It should have 3-4 short paragraphs:</a:t>
            </a:r>
          </a:p>
          <a:p>
            <a:endParaRPr lang="en-US" sz="2000" b="1" i="0"/>
          </a:p>
          <a:p>
            <a:r>
              <a:rPr lang="en-US" sz="2000" b="1" i="0"/>
              <a:t>Paragraph 1</a:t>
            </a:r>
            <a:r>
              <a:rPr lang="en-US" sz="2000" i="0"/>
              <a:t>: Based on the Introduction (Introduce the topic of your report)</a:t>
            </a:r>
          </a:p>
          <a:p>
            <a:r>
              <a:rPr lang="en-US" sz="2000" b="1" i="0"/>
              <a:t>Paragraph 2</a:t>
            </a:r>
            <a:r>
              <a:rPr lang="en-US" sz="2000" i="0"/>
              <a:t>: Summary of the body (Indicate main subjects examined in the discussion section of your report)</a:t>
            </a:r>
          </a:p>
          <a:p>
            <a:r>
              <a:rPr lang="en-US" sz="2000" b="1" i="0"/>
              <a:t>Paragraph 3</a:t>
            </a:r>
            <a:r>
              <a:rPr lang="en-US" sz="2000" i="0"/>
              <a:t>: Summary of the conclusions</a:t>
            </a:r>
          </a:p>
          <a:p>
            <a:r>
              <a:rPr lang="en-US" sz="2000" b="1" i="0"/>
              <a:t>Paragraph 4</a:t>
            </a:r>
            <a:r>
              <a:rPr lang="en-US" sz="2000" i="0"/>
              <a:t>: Outline recommendations, if any, in bullet points</a:t>
            </a:r>
          </a:p>
          <a:p>
            <a:endParaRPr lang="en-US" sz="2000" b="1" i="0">
              <a:solidFill>
                <a:srgbClr val="FF0000"/>
              </a:solidFill>
            </a:endParaRPr>
          </a:p>
          <a:p>
            <a:r>
              <a:rPr lang="en-US" sz="2000" b="1" i="0"/>
              <a:t>NOTE:</a:t>
            </a:r>
            <a:r>
              <a:rPr lang="en-US" sz="2000" b="1" i="0">
                <a:solidFill>
                  <a:srgbClr val="FF0000"/>
                </a:solidFill>
              </a:rPr>
              <a:t> Even though it appears first, the Executive Summary is one of the last things you will write.</a:t>
            </a:r>
            <a:endParaRPr lang="en-US" sz="2000" i="0">
              <a:solidFill>
                <a:srgbClr val="FF0000"/>
              </a:solidFill>
            </a:endParaRPr>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48131">
                                            <p:txEl>
                                              <p:pRg st="7" end="7"/>
                                            </p:txEl>
                                          </p:spTgt>
                                        </p:tgtEl>
                                        <p:attrNameLst>
                                          <p:attrName>style.visibility</p:attrName>
                                        </p:attrNameLst>
                                      </p:cBhvr>
                                      <p:to>
                                        <p:strVal val="visible"/>
                                      </p:to>
                                    </p:set>
                                    <p:animEffect transition="in" filter="slide(fromBottom)">
                                      <p:cBhvr>
                                        <p:cTn id="7" dur="500"/>
                                        <p:tgtEl>
                                          <p:spTgt spid="48131">
                                            <p:txEl>
                                              <p:pRg st="7" end="7"/>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8131">
                                            <p:txEl>
                                              <p:pRg st="0" end="0"/>
                                            </p:txEl>
                                          </p:spTgt>
                                        </p:tgtEl>
                                        <p:attrNameLst>
                                          <p:attrName>style.visibility</p:attrName>
                                        </p:attrNameLst>
                                      </p:cBhvr>
                                      <p:to>
                                        <p:strVal val="visible"/>
                                      </p:to>
                                    </p:set>
                                    <p:animEffect transition="in" filter="box(in)">
                                      <p:cBhvr>
                                        <p:cTn id="12" dur="500"/>
                                        <p:tgtEl>
                                          <p:spTgt spid="48131">
                                            <p:txEl>
                                              <p:pRg st="0" end="0"/>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48131">
                                            <p:txEl>
                                              <p:pRg st="2" end="2"/>
                                            </p:txEl>
                                          </p:spTgt>
                                        </p:tgtEl>
                                        <p:attrNameLst>
                                          <p:attrName>style.visibility</p:attrName>
                                        </p:attrNameLst>
                                      </p:cBhvr>
                                      <p:to>
                                        <p:strVal val="visible"/>
                                      </p:to>
                                    </p:set>
                                    <p:animEffect transition="in" filter="box(in)">
                                      <p:cBhvr>
                                        <p:cTn id="15" dur="500"/>
                                        <p:tgtEl>
                                          <p:spTgt spid="48131">
                                            <p:txEl>
                                              <p:pRg st="2" end="2"/>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48131">
                                            <p:txEl>
                                              <p:pRg st="3" end="3"/>
                                            </p:txEl>
                                          </p:spTgt>
                                        </p:tgtEl>
                                        <p:attrNameLst>
                                          <p:attrName>style.visibility</p:attrName>
                                        </p:attrNameLst>
                                      </p:cBhvr>
                                      <p:to>
                                        <p:strVal val="visible"/>
                                      </p:to>
                                    </p:set>
                                    <p:animEffect transition="in" filter="box(in)">
                                      <p:cBhvr>
                                        <p:cTn id="18" dur="500"/>
                                        <p:tgtEl>
                                          <p:spTgt spid="48131">
                                            <p:txEl>
                                              <p:pRg st="3" end="3"/>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48131">
                                            <p:txEl>
                                              <p:pRg st="4" end="4"/>
                                            </p:txEl>
                                          </p:spTgt>
                                        </p:tgtEl>
                                        <p:attrNameLst>
                                          <p:attrName>style.visibility</p:attrName>
                                        </p:attrNameLst>
                                      </p:cBhvr>
                                      <p:to>
                                        <p:strVal val="visible"/>
                                      </p:to>
                                    </p:set>
                                    <p:animEffect transition="in" filter="box(in)">
                                      <p:cBhvr>
                                        <p:cTn id="21" dur="500"/>
                                        <p:tgtEl>
                                          <p:spTgt spid="48131">
                                            <p:txEl>
                                              <p:pRg st="4" end="4"/>
                                            </p:txEl>
                                          </p:spTgt>
                                        </p:tgtEl>
                                      </p:cBhvr>
                                    </p:animEffect>
                                  </p:childTnLst>
                                </p:cTn>
                              </p:par>
                              <p:par>
                                <p:cTn id="22" presetID="4" presetClass="entr" presetSubtype="16" fill="hold" nodeType="withEffect">
                                  <p:stCondLst>
                                    <p:cond delay="0"/>
                                  </p:stCondLst>
                                  <p:childTnLst>
                                    <p:set>
                                      <p:cBhvr>
                                        <p:cTn id="23" dur="1" fill="hold">
                                          <p:stCondLst>
                                            <p:cond delay="0"/>
                                          </p:stCondLst>
                                        </p:cTn>
                                        <p:tgtEl>
                                          <p:spTgt spid="48131">
                                            <p:txEl>
                                              <p:pRg st="5" end="5"/>
                                            </p:txEl>
                                          </p:spTgt>
                                        </p:tgtEl>
                                        <p:attrNameLst>
                                          <p:attrName>style.visibility</p:attrName>
                                        </p:attrNameLst>
                                      </p:cBhvr>
                                      <p:to>
                                        <p:strVal val="visible"/>
                                      </p:to>
                                    </p:set>
                                    <p:animEffect transition="in" filter="box(in)">
                                      <p:cBhvr>
                                        <p:cTn id="24" dur="500"/>
                                        <p:tgtEl>
                                          <p:spTgt spid="481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Table of Content</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9" name="Content Placeholder 3"/>
          <p:cNvSpPr>
            <a:spLocks noGrp="1"/>
          </p:cNvSpPr>
          <p:nvPr>
            <p:ph idx="1"/>
          </p:nvPr>
        </p:nvSpPr>
        <p:spPr>
          <a:xfrm>
            <a:off x="457200" y="1214438"/>
            <a:ext cx="8229600" cy="4525962"/>
          </a:xfrm>
        </p:spPr>
        <p:txBody>
          <a:bodyPr/>
          <a:lstStyle/>
          <a:p>
            <a:pPr>
              <a:buFontTx/>
              <a:buNone/>
            </a:pPr>
            <a:r>
              <a:rPr lang="en-AU" sz="1800" b="1" smtClean="0">
                <a:solidFill>
                  <a:schemeClr val="bg1"/>
                </a:solidFill>
              </a:rPr>
              <a:t>Introduction			</a:t>
            </a:r>
            <a:r>
              <a:rPr lang="en-US" sz="1800" smtClean="0">
                <a:solidFill>
                  <a:schemeClr val="bg1"/>
                </a:solidFill>
              </a:rPr>
              <a:t>		1</a:t>
            </a:r>
          </a:p>
          <a:p>
            <a:pPr>
              <a:buFontTx/>
              <a:buNone/>
            </a:pPr>
            <a:r>
              <a:rPr lang="en-AU" sz="1800" smtClean="0">
                <a:solidFill>
                  <a:schemeClr val="bg1"/>
                </a:solidFill>
              </a:rPr>
              <a:t>1.</a:t>
            </a:r>
            <a:r>
              <a:rPr lang="en-US" sz="1800" smtClean="0">
                <a:solidFill>
                  <a:schemeClr val="bg1"/>
                </a:solidFill>
              </a:rPr>
              <a:t>	</a:t>
            </a:r>
            <a:r>
              <a:rPr lang="en-AU" sz="1800" smtClean="0">
                <a:solidFill>
                  <a:schemeClr val="bg1"/>
                </a:solidFill>
              </a:rPr>
              <a:t>Topic 1</a:t>
            </a:r>
            <a:r>
              <a:rPr lang="en-US" sz="1800" smtClean="0">
                <a:solidFill>
                  <a:schemeClr val="bg1"/>
                </a:solidFill>
              </a:rPr>
              <a:t>					2</a:t>
            </a:r>
          </a:p>
          <a:p>
            <a:pPr>
              <a:buFontTx/>
              <a:buNone/>
            </a:pPr>
            <a:r>
              <a:rPr lang="en-US" sz="1800" smtClean="0">
                <a:solidFill>
                  <a:schemeClr val="bg1"/>
                </a:solidFill>
              </a:rPr>
              <a:t>	1.1   </a:t>
            </a:r>
            <a:r>
              <a:rPr lang="en-AU" sz="1800" smtClean="0">
                <a:solidFill>
                  <a:schemeClr val="bg1"/>
                </a:solidFill>
              </a:rPr>
              <a:t>Sub Topic 1</a:t>
            </a:r>
            <a:r>
              <a:rPr lang="en-US" sz="1800" smtClean="0">
                <a:solidFill>
                  <a:schemeClr val="bg1"/>
                </a:solidFill>
              </a:rPr>
              <a:t>				2</a:t>
            </a:r>
          </a:p>
          <a:p>
            <a:pPr>
              <a:buFontTx/>
              <a:buNone/>
            </a:pPr>
            <a:r>
              <a:rPr lang="en-AU" sz="1800" smtClean="0">
                <a:solidFill>
                  <a:schemeClr val="bg1"/>
                </a:solidFill>
              </a:rPr>
              <a:t>	1.2</a:t>
            </a:r>
            <a:r>
              <a:rPr lang="en-US" sz="1800" smtClean="0">
                <a:solidFill>
                  <a:schemeClr val="bg1"/>
                </a:solidFill>
              </a:rPr>
              <a:t>   </a:t>
            </a:r>
            <a:r>
              <a:rPr lang="en-AU" sz="1800" smtClean="0">
                <a:solidFill>
                  <a:schemeClr val="bg1"/>
                </a:solidFill>
              </a:rPr>
              <a:t>Sub Topic 2</a:t>
            </a:r>
            <a:r>
              <a:rPr lang="en-US" sz="1800" smtClean="0">
                <a:solidFill>
                  <a:schemeClr val="bg1"/>
                </a:solidFill>
              </a:rPr>
              <a:t>				2</a:t>
            </a:r>
          </a:p>
          <a:p>
            <a:pPr>
              <a:buFontTx/>
              <a:buNone/>
            </a:pPr>
            <a:r>
              <a:rPr lang="en-US" sz="1800" smtClean="0">
                <a:solidFill>
                  <a:schemeClr val="bg1"/>
                </a:solidFill>
              </a:rPr>
              <a:t>		1.2.1    </a:t>
            </a:r>
            <a:r>
              <a:rPr lang="en-AU" sz="1800" smtClean="0">
                <a:solidFill>
                  <a:schemeClr val="bg1"/>
                </a:solidFill>
              </a:rPr>
              <a:t>Sub Topic 2.1</a:t>
            </a:r>
            <a:r>
              <a:rPr lang="en-US" sz="1800" smtClean="0">
                <a:solidFill>
                  <a:schemeClr val="bg1"/>
                </a:solidFill>
              </a:rPr>
              <a:t>			3</a:t>
            </a:r>
          </a:p>
          <a:p>
            <a:pPr>
              <a:buFontTx/>
              <a:buNone/>
            </a:pPr>
            <a:r>
              <a:rPr lang="en-AU" sz="1800" smtClean="0">
                <a:solidFill>
                  <a:schemeClr val="bg1"/>
                </a:solidFill>
              </a:rPr>
              <a:t>		1.2.2</a:t>
            </a:r>
            <a:r>
              <a:rPr lang="en-US" sz="1800" smtClean="0">
                <a:solidFill>
                  <a:schemeClr val="bg1"/>
                </a:solidFill>
              </a:rPr>
              <a:t>    </a:t>
            </a:r>
            <a:r>
              <a:rPr lang="en-AU" sz="1800" smtClean="0">
                <a:solidFill>
                  <a:schemeClr val="bg1"/>
                </a:solidFill>
              </a:rPr>
              <a:t>Sub Topc 2.2</a:t>
            </a:r>
            <a:r>
              <a:rPr lang="en-US" sz="1800" smtClean="0">
                <a:solidFill>
                  <a:schemeClr val="bg1"/>
                </a:solidFill>
              </a:rPr>
              <a:t>			4</a:t>
            </a:r>
          </a:p>
          <a:p>
            <a:pPr>
              <a:buFontTx/>
              <a:buNone/>
            </a:pPr>
            <a:r>
              <a:rPr lang="en-AU" sz="1800" smtClean="0">
                <a:solidFill>
                  <a:schemeClr val="bg1"/>
                </a:solidFill>
              </a:rPr>
              <a:t>	1.3</a:t>
            </a:r>
            <a:r>
              <a:rPr lang="en-US" sz="1800" smtClean="0">
                <a:solidFill>
                  <a:schemeClr val="bg1"/>
                </a:solidFill>
              </a:rPr>
              <a:t>   Sub Topic 3				4</a:t>
            </a:r>
          </a:p>
          <a:p>
            <a:pPr>
              <a:buFontTx/>
              <a:buNone/>
            </a:pPr>
            <a:r>
              <a:rPr lang="en-AU" sz="1800" smtClean="0">
                <a:solidFill>
                  <a:schemeClr val="bg1"/>
                </a:solidFill>
              </a:rPr>
              <a:t>		1.3.1    Sub Topic 3.1</a:t>
            </a:r>
            <a:r>
              <a:rPr lang="en-US" sz="1800" smtClean="0">
                <a:solidFill>
                  <a:schemeClr val="bg1"/>
                </a:solidFill>
              </a:rPr>
              <a:t>			4</a:t>
            </a:r>
          </a:p>
          <a:p>
            <a:pPr>
              <a:buFontTx/>
              <a:buNone/>
            </a:pPr>
            <a:r>
              <a:rPr lang="en-AU" sz="1800" smtClean="0">
                <a:solidFill>
                  <a:schemeClr val="bg1"/>
                </a:solidFill>
              </a:rPr>
              <a:t>	1.4</a:t>
            </a:r>
            <a:r>
              <a:rPr lang="en-US" sz="1800" smtClean="0">
                <a:solidFill>
                  <a:schemeClr val="bg1"/>
                </a:solidFill>
              </a:rPr>
              <a:t>   </a:t>
            </a:r>
            <a:r>
              <a:rPr lang="en-AU" sz="1800" smtClean="0">
                <a:solidFill>
                  <a:schemeClr val="bg1"/>
                </a:solidFill>
              </a:rPr>
              <a:t>Sub Topic 4</a:t>
            </a:r>
            <a:r>
              <a:rPr lang="en-US" sz="1800" smtClean="0">
                <a:solidFill>
                  <a:schemeClr val="bg1"/>
                </a:solidFill>
              </a:rPr>
              <a:t>				4</a:t>
            </a:r>
          </a:p>
          <a:p>
            <a:pPr>
              <a:buFontTx/>
              <a:buNone/>
            </a:pPr>
            <a:r>
              <a:rPr lang="en-AU" sz="1800" smtClean="0">
                <a:solidFill>
                  <a:schemeClr val="bg1"/>
                </a:solidFill>
              </a:rPr>
              <a:t>		1.4.1    Sub Topic 4.1</a:t>
            </a:r>
            <a:r>
              <a:rPr lang="en-US" sz="1800" smtClean="0">
                <a:solidFill>
                  <a:schemeClr val="bg1"/>
                </a:solidFill>
              </a:rPr>
              <a:t>			5</a:t>
            </a:r>
          </a:p>
          <a:p>
            <a:pPr>
              <a:buFontTx/>
              <a:buNone/>
            </a:pPr>
            <a:endParaRPr lang="en-AU" sz="1800" b="1" smtClean="0">
              <a:solidFill>
                <a:schemeClr val="bg1"/>
              </a:solidFill>
            </a:endParaRPr>
          </a:p>
          <a:p>
            <a:pPr>
              <a:buFontTx/>
              <a:buNone/>
            </a:pPr>
            <a:r>
              <a:rPr lang="en-AU" sz="1800" b="1" smtClean="0">
                <a:solidFill>
                  <a:schemeClr val="bg1"/>
                </a:solidFill>
              </a:rPr>
              <a:t>Conclusion</a:t>
            </a:r>
            <a:r>
              <a:rPr lang="en-AU" sz="1800" smtClean="0">
                <a:solidFill>
                  <a:schemeClr val="bg1"/>
                </a:solidFill>
              </a:rPr>
              <a:t> 	</a:t>
            </a:r>
            <a:r>
              <a:rPr lang="en-US" sz="1800" smtClean="0">
                <a:solidFill>
                  <a:schemeClr val="bg1"/>
                </a:solidFill>
              </a:rPr>
              <a:t>				6</a:t>
            </a:r>
          </a:p>
          <a:p>
            <a:pPr>
              <a:buFontTx/>
              <a:buNone/>
            </a:pPr>
            <a:endParaRPr lang="en-AU" sz="1800" b="1" smtClean="0">
              <a:solidFill>
                <a:schemeClr val="bg1"/>
              </a:solidFill>
            </a:endParaRPr>
          </a:p>
          <a:p>
            <a:pPr>
              <a:buFontTx/>
              <a:buNone/>
            </a:pPr>
            <a:r>
              <a:rPr lang="en-AU" sz="1800" b="1" smtClean="0">
                <a:solidFill>
                  <a:schemeClr val="bg1"/>
                </a:solidFill>
              </a:rPr>
              <a:t>List of Figures</a:t>
            </a:r>
            <a:endParaRPr lang="en-US" sz="1800" smtClean="0">
              <a:solidFill>
                <a:schemeClr val="bg1"/>
              </a:solidFill>
            </a:endParaRPr>
          </a:p>
          <a:p>
            <a:pPr>
              <a:buFontTx/>
              <a:buNone/>
            </a:pPr>
            <a:r>
              <a:rPr lang="en-US" sz="1800" smtClean="0">
                <a:solidFill>
                  <a:schemeClr val="bg1"/>
                </a:solidFill>
              </a:rPr>
              <a:t>	Figure 1					8</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blinds(horizontal)">
                                      <p:cBhvr>
                                        <p:cTn id="10" dur="500"/>
                                        <p:tgtEl>
                                          <p:spTgt spid="9">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blinds(horizontal)">
                                      <p:cBhvr>
                                        <p:cTn id="13" dur="500"/>
                                        <p:tgtEl>
                                          <p:spTgt spid="9">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9">
                                            <p:txEl>
                                              <p:pRg st="3" end="3"/>
                                            </p:txEl>
                                          </p:spTgt>
                                        </p:tgtEl>
                                        <p:attrNameLst>
                                          <p:attrName>style.visibility</p:attrName>
                                        </p:attrNameLst>
                                      </p:cBhvr>
                                      <p:to>
                                        <p:strVal val="visible"/>
                                      </p:to>
                                    </p:set>
                                    <p:animEffect transition="in" filter="blinds(horizontal)">
                                      <p:cBhvr>
                                        <p:cTn id="16" dur="500"/>
                                        <p:tgtEl>
                                          <p:spTgt spid="9">
                                            <p:txEl>
                                              <p:pRg st="3" end="3"/>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animEffect transition="in" filter="blinds(horizontal)">
                                      <p:cBhvr>
                                        <p:cTn id="19" dur="500"/>
                                        <p:tgtEl>
                                          <p:spTgt spid="9">
                                            <p:txEl>
                                              <p:pRg st="4" end="4"/>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9">
                                            <p:txEl>
                                              <p:pRg st="5" end="5"/>
                                            </p:txEl>
                                          </p:spTgt>
                                        </p:tgtEl>
                                        <p:attrNameLst>
                                          <p:attrName>style.visibility</p:attrName>
                                        </p:attrNameLst>
                                      </p:cBhvr>
                                      <p:to>
                                        <p:strVal val="visible"/>
                                      </p:to>
                                    </p:set>
                                    <p:animEffect transition="in" filter="blinds(horizontal)">
                                      <p:cBhvr>
                                        <p:cTn id="22" dur="500"/>
                                        <p:tgtEl>
                                          <p:spTgt spid="9">
                                            <p:txEl>
                                              <p:pRg st="5" end="5"/>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animEffect transition="in" filter="blinds(horizontal)">
                                      <p:cBhvr>
                                        <p:cTn id="25" dur="500"/>
                                        <p:tgtEl>
                                          <p:spTgt spid="9">
                                            <p:txEl>
                                              <p:pRg st="6" end="6"/>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9">
                                            <p:txEl>
                                              <p:pRg st="7" end="7"/>
                                            </p:txEl>
                                          </p:spTgt>
                                        </p:tgtEl>
                                        <p:attrNameLst>
                                          <p:attrName>style.visibility</p:attrName>
                                        </p:attrNameLst>
                                      </p:cBhvr>
                                      <p:to>
                                        <p:strVal val="visible"/>
                                      </p:to>
                                    </p:set>
                                    <p:animEffect transition="in" filter="blinds(horizontal)">
                                      <p:cBhvr>
                                        <p:cTn id="28" dur="500"/>
                                        <p:tgtEl>
                                          <p:spTgt spid="9">
                                            <p:txEl>
                                              <p:pRg st="7" end="7"/>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9">
                                            <p:txEl>
                                              <p:pRg st="8" end="8"/>
                                            </p:txEl>
                                          </p:spTgt>
                                        </p:tgtEl>
                                        <p:attrNameLst>
                                          <p:attrName>style.visibility</p:attrName>
                                        </p:attrNameLst>
                                      </p:cBhvr>
                                      <p:to>
                                        <p:strVal val="visible"/>
                                      </p:to>
                                    </p:set>
                                    <p:animEffect transition="in" filter="blinds(horizontal)">
                                      <p:cBhvr>
                                        <p:cTn id="31" dur="500"/>
                                        <p:tgtEl>
                                          <p:spTgt spid="9">
                                            <p:txEl>
                                              <p:pRg st="8" end="8"/>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9">
                                            <p:txEl>
                                              <p:pRg st="9" end="9"/>
                                            </p:txEl>
                                          </p:spTgt>
                                        </p:tgtEl>
                                        <p:attrNameLst>
                                          <p:attrName>style.visibility</p:attrName>
                                        </p:attrNameLst>
                                      </p:cBhvr>
                                      <p:to>
                                        <p:strVal val="visible"/>
                                      </p:to>
                                    </p:set>
                                    <p:animEffect transition="in" filter="blinds(horizontal)">
                                      <p:cBhvr>
                                        <p:cTn id="34" dur="500"/>
                                        <p:tgtEl>
                                          <p:spTgt spid="9">
                                            <p:txEl>
                                              <p:pRg st="9" end="9"/>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9">
                                            <p:txEl>
                                              <p:pRg st="11" end="11"/>
                                            </p:txEl>
                                          </p:spTgt>
                                        </p:tgtEl>
                                        <p:attrNameLst>
                                          <p:attrName>style.visibility</p:attrName>
                                        </p:attrNameLst>
                                      </p:cBhvr>
                                      <p:to>
                                        <p:strVal val="visible"/>
                                      </p:to>
                                    </p:set>
                                    <p:animEffect transition="in" filter="blinds(horizontal)">
                                      <p:cBhvr>
                                        <p:cTn id="37" dur="500"/>
                                        <p:tgtEl>
                                          <p:spTgt spid="9">
                                            <p:txEl>
                                              <p:pRg st="11" end="11"/>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9">
                                            <p:txEl>
                                              <p:pRg st="13" end="13"/>
                                            </p:txEl>
                                          </p:spTgt>
                                        </p:tgtEl>
                                        <p:attrNameLst>
                                          <p:attrName>style.visibility</p:attrName>
                                        </p:attrNameLst>
                                      </p:cBhvr>
                                      <p:to>
                                        <p:strVal val="visible"/>
                                      </p:to>
                                    </p:set>
                                    <p:animEffect transition="in" filter="blinds(horizontal)">
                                      <p:cBhvr>
                                        <p:cTn id="40" dur="500"/>
                                        <p:tgtEl>
                                          <p:spTgt spid="9">
                                            <p:txEl>
                                              <p:pRg st="13" end="13"/>
                                            </p:txEl>
                                          </p:spTgt>
                                        </p:tgtEl>
                                      </p:cBhvr>
                                    </p:animEffect>
                                  </p:childTnLst>
                                </p:cTn>
                              </p:par>
                              <p:par>
                                <p:cTn id="41" presetID="3" presetClass="entr" presetSubtype="10" fill="hold" nodeType="withEffect">
                                  <p:stCondLst>
                                    <p:cond delay="0"/>
                                  </p:stCondLst>
                                  <p:childTnLst>
                                    <p:set>
                                      <p:cBhvr>
                                        <p:cTn id="42" dur="1" fill="hold">
                                          <p:stCondLst>
                                            <p:cond delay="0"/>
                                          </p:stCondLst>
                                        </p:cTn>
                                        <p:tgtEl>
                                          <p:spTgt spid="9">
                                            <p:txEl>
                                              <p:pRg st="14" end="14"/>
                                            </p:txEl>
                                          </p:spTgt>
                                        </p:tgtEl>
                                        <p:attrNameLst>
                                          <p:attrName>style.visibility</p:attrName>
                                        </p:attrNameLst>
                                      </p:cBhvr>
                                      <p:to>
                                        <p:strVal val="visible"/>
                                      </p:to>
                                    </p:set>
                                    <p:animEffect transition="in" filter="blinds(horizontal)">
                                      <p:cBhvr>
                                        <p:cTn id="43" dur="500"/>
                                        <p:tgtEl>
                                          <p:spTgt spid="9">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Introduction</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10" name="Content Placeholder 3"/>
          <p:cNvSpPr>
            <a:spLocks noGrp="1"/>
          </p:cNvSpPr>
          <p:nvPr>
            <p:ph idx="1"/>
          </p:nvPr>
        </p:nvSpPr>
        <p:spPr>
          <a:xfrm>
            <a:off x="457200" y="1357313"/>
            <a:ext cx="8229600" cy="4525962"/>
          </a:xfrm>
        </p:spPr>
        <p:txBody>
          <a:bodyPr/>
          <a:lstStyle/>
          <a:p>
            <a:pPr>
              <a:buFontTx/>
              <a:buNone/>
            </a:pPr>
            <a:r>
              <a:rPr lang="en-US" sz="2000" smtClean="0">
                <a:solidFill>
                  <a:schemeClr val="bg1"/>
                </a:solidFill>
                <a:latin typeface="Times New Roman" pitchFamily="18" charset="0"/>
                <a:cs typeface="Times New Roman" pitchFamily="18" charset="0"/>
              </a:rPr>
              <a:t>The introduction should generally include three key types of information:</a:t>
            </a:r>
          </a:p>
          <a:p>
            <a:pPr>
              <a:buFontTx/>
              <a:buNone/>
            </a:pPr>
            <a:r>
              <a:rPr lang="en-US" sz="2000" smtClean="0">
                <a:solidFill>
                  <a:schemeClr val="bg1"/>
                </a:solidFill>
                <a:latin typeface="Times New Roman" pitchFamily="18" charset="0"/>
                <a:cs typeface="Times New Roman" pitchFamily="18" charset="0"/>
              </a:rPr>
              <a:t> </a:t>
            </a:r>
          </a:p>
          <a:p>
            <a:pPr>
              <a:buFontTx/>
              <a:buNone/>
            </a:pPr>
            <a:r>
              <a:rPr lang="en-US" sz="2000" b="1" smtClean="0">
                <a:solidFill>
                  <a:schemeClr val="bg1"/>
                </a:solidFill>
                <a:latin typeface="Times New Roman" pitchFamily="18" charset="0"/>
                <a:cs typeface="Times New Roman" pitchFamily="18" charset="0"/>
              </a:rPr>
              <a:t>a) Background  -</a:t>
            </a:r>
            <a:r>
              <a:rPr lang="en-US" sz="2000" smtClean="0">
                <a:solidFill>
                  <a:schemeClr val="bg1"/>
                </a:solidFill>
                <a:latin typeface="Times New Roman" pitchFamily="18" charset="0"/>
                <a:cs typeface="Times New Roman" pitchFamily="18" charset="0"/>
              </a:rPr>
              <a:t> brief background information required for the reader to understand the report.</a:t>
            </a:r>
          </a:p>
          <a:p>
            <a:pPr>
              <a:buFontTx/>
              <a:buNone/>
            </a:pPr>
            <a:endParaRPr lang="en-US" sz="2000" b="1" smtClean="0">
              <a:solidFill>
                <a:schemeClr val="bg1"/>
              </a:solidFill>
              <a:latin typeface="Times New Roman" pitchFamily="18" charset="0"/>
              <a:cs typeface="Times New Roman" pitchFamily="18" charset="0"/>
            </a:endParaRPr>
          </a:p>
          <a:p>
            <a:pPr>
              <a:buFontTx/>
              <a:buNone/>
            </a:pPr>
            <a:r>
              <a:rPr lang="en-US" sz="2000" b="1" smtClean="0">
                <a:solidFill>
                  <a:schemeClr val="bg1"/>
                </a:solidFill>
                <a:latin typeface="Times New Roman" pitchFamily="18" charset="0"/>
                <a:cs typeface="Times New Roman" pitchFamily="18" charset="0"/>
              </a:rPr>
              <a:t>NOTE</a:t>
            </a:r>
            <a:r>
              <a:rPr lang="en-US" sz="2000" smtClean="0">
                <a:solidFill>
                  <a:schemeClr val="bg1"/>
                </a:solidFill>
                <a:latin typeface="Times New Roman" pitchFamily="18" charset="0"/>
                <a:cs typeface="Times New Roman" pitchFamily="18" charset="0"/>
              </a:rPr>
              <a:t>: Detailed company background should not be included here. It is best discussed in the body of the report</a:t>
            </a:r>
          </a:p>
          <a:p>
            <a:pPr>
              <a:buFontTx/>
              <a:buNone/>
            </a:pPr>
            <a:r>
              <a:rPr lang="en-US" sz="2000" smtClean="0">
                <a:solidFill>
                  <a:schemeClr val="bg1"/>
                </a:solidFill>
                <a:latin typeface="Times New Roman" pitchFamily="18" charset="0"/>
                <a:cs typeface="Times New Roman" pitchFamily="18" charset="0"/>
              </a:rPr>
              <a:t> </a:t>
            </a:r>
          </a:p>
          <a:p>
            <a:pPr>
              <a:buFontTx/>
              <a:buNone/>
            </a:pPr>
            <a:r>
              <a:rPr lang="en-US" sz="2000" b="1" smtClean="0">
                <a:solidFill>
                  <a:schemeClr val="bg1"/>
                </a:solidFill>
                <a:latin typeface="Times New Roman" pitchFamily="18" charset="0"/>
                <a:cs typeface="Times New Roman" pitchFamily="18" charset="0"/>
              </a:rPr>
              <a:t>b) Aims/ objectives - </a:t>
            </a:r>
            <a:r>
              <a:rPr lang="en-US" sz="2000" smtClean="0">
                <a:solidFill>
                  <a:schemeClr val="bg1"/>
                </a:solidFill>
                <a:latin typeface="Times New Roman" pitchFamily="18" charset="0"/>
                <a:cs typeface="Times New Roman" pitchFamily="18" charset="0"/>
              </a:rPr>
              <a:t>It indicates what key questions the report is trying to answer and what it is trying to achieve. Why was it written? </a:t>
            </a:r>
          </a:p>
          <a:p>
            <a:pPr>
              <a:buFontTx/>
              <a:buNone/>
            </a:pPr>
            <a:endParaRPr lang="en-US" sz="2000" smtClean="0">
              <a:solidFill>
                <a:schemeClr val="bg1"/>
              </a:solidFill>
              <a:latin typeface="Times New Roman" pitchFamily="18" charset="0"/>
              <a:cs typeface="Times New Roman" pitchFamily="18" charset="0"/>
            </a:endParaRPr>
          </a:p>
          <a:p>
            <a:pPr>
              <a:buFontTx/>
              <a:buNone/>
            </a:pPr>
            <a:r>
              <a:rPr lang="en-US" sz="2000" b="1" smtClean="0">
                <a:solidFill>
                  <a:schemeClr val="bg1"/>
                </a:solidFill>
                <a:latin typeface="Times New Roman" pitchFamily="18" charset="0"/>
                <a:cs typeface="Times New Roman" pitchFamily="18" charset="0"/>
              </a:rPr>
              <a:t>c) Scope  - </a:t>
            </a:r>
            <a:r>
              <a:rPr lang="en-US" sz="2000" smtClean="0">
                <a:solidFill>
                  <a:schemeClr val="bg1"/>
                </a:solidFill>
                <a:latin typeface="Times New Roman" pitchFamily="18" charset="0"/>
                <a:cs typeface="Times New Roman" pitchFamily="18" charset="0"/>
              </a:rPr>
              <a:t>Tell the reader exactly what areas/ideas are covered in the report. This also helps to explain how the report is organized.</a:t>
            </a:r>
          </a:p>
          <a:p>
            <a:pPr>
              <a:buFontTx/>
              <a:buNone/>
            </a:pPr>
            <a:endParaRPr lang="en-US" sz="2000" smtClean="0">
              <a:solidFill>
                <a:schemeClr val="bg1"/>
              </a:solidFill>
              <a:latin typeface="Times New Roman" pitchFamily="18" charset="0"/>
              <a:cs typeface="Times New Roman"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blinds(horizontal)">
                                      <p:cBhvr>
                                        <p:cTn id="7" dur="500"/>
                                        <p:tgtEl>
                                          <p:spTgt spid="10">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0">
                                            <p:txEl>
                                              <p:pRg st="4" end="4"/>
                                            </p:txEl>
                                          </p:spTgt>
                                        </p:tgtEl>
                                        <p:attrNameLst>
                                          <p:attrName>style.visibility</p:attrName>
                                        </p:attrNameLst>
                                      </p:cBhvr>
                                      <p:to>
                                        <p:strVal val="visible"/>
                                      </p:to>
                                    </p:set>
                                    <p:animEffect transition="in" filter="blinds(horizontal)">
                                      <p:cBhvr>
                                        <p:cTn id="10" dur="500"/>
                                        <p:tgtEl>
                                          <p:spTgt spid="10">
                                            <p:txEl>
                                              <p:pRg st="4" end="4"/>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10">
                                            <p:txEl>
                                              <p:pRg st="6" end="6"/>
                                            </p:txEl>
                                          </p:spTgt>
                                        </p:tgtEl>
                                        <p:attrNameLst>
                                          <p:attrName>style.visibility</p:attrName>
                                        </p:attrNameLst>
                                      </p:cBhvr>
                                      <p:to>
                                        <p:strVal val="visible"/>
                                      </p:to>
                                    </p:set>
                                    <p:animEffect transition="in" filter="blinds(horizontal)">
                                      <p:cBhvr>
                                        <p:cTn id="15" dur="500"/>
                                        <p:tgtEl>
                                          <p:spTgt spid="10">
                                            <p:txEl>
                                              <p:pRg st="6" end="6"/>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10">
                                            <p:txEl>
                                              <p:pRg st="8" end="8"/>
                                            </p:txEl>
                                          </p:spTgt>
                                        </p:tgtEl>
                                        <p:attrNameLst>
                                          <p:attrName>style.visibility</p:attrName>
                                        </p:attrNameLst>
                                      </p:cBhvr>
                                      <p:to>
                                        <p:strVal val="visible"/>
                                      </p:to>
                                    </p:set>
                                    <p:animEffect transition="in" filter="blinds(horizontal)">
                                      <p:cBhvr>
                                        <p:cTn id="20" dur="500"/>
                                        <p:tgtEl>
                                          <p:spTgt spid="1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Body</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44036" name="Content Placeholder 3"/>
          <p:cNvSpPr>
            <a:spLocks noGrp="1"/>
          </p:cNvSpPr>
          <p:nvPr>
            <p:ph idx="1"/>
          </p:nvPr>
        </p:nvSpPr>
        <p:spPr>
          <a:xfrm>
            <a:off x="457200" y="1357313"/>
            <a:ext cx="8229600" cy="4525962"/>
          </a:xfrm>
        </p:spPr>
        <p:txBody>
          <a:bodyPr/>
          <a:lstStyle/>
          <a:p>
            <a:pPr>
              <a:buFontTx/>
              <a:buNone/>
            </a:pPr>
            <a:r>
              <a:rPr lang="en-US" sz="2000" dirty="0" smtClean="0">
                <a:solidFill>
                  <a:schemeClr val="bg1"/>
                </a:solidFill>
                <a:latin typeface="Times New Roman" pitchFamily="18" charset="0"/>
                <a:cs typeface="Times New Roman" pitchFamily="18" charset="0"/>
              </a:rPr>
              <a:t>	All your assignment questions must be answered here in detail with proper headings and sub-headings, numbered sequentially.</a:t>
            </a:r>
          </a:p>
          <a:p>
            <a:pPr>
              <a:buFontTx/>
              <a:buNone/>
            </a:pPr>
            <a:endParaRPr lang="en-US" sz="2000" dirty="0" smtClean="0">
              <a:solidFill>
                <a:schemeClr val="bg1"/>
              </a:solidFill>
              <a:latin typeface="Times New Roman" pitchFamily="18" charset="0"/>
              <a:cs typeface="Times New Roman" pitchFamily="18" charset="0"/>
            </a:endParaRPr>
          </a:p>
          <a:p>
            <a:pPr>
              <a:buFontTx/>
              <a:buNone/>
            </a:pPr>
            <a:r>
              <a:rPr lang="en-US" sz="2400" b="1" dirty="0" smtClean="0">
                <a:solidFill>
                  <a:srgbClr val="FF0000"/>
                </a:solidFill>
                <a:latin typeface="Times New Roman" pitchFamily="18" charset="0"/>
                <a:cs typeface="Times New Roman" pitchFamily="18" charset="0"/>
              </a:rPr>
              <a:t>	IN-TEXT HARVARD REFERENCING MUST BE USED</a:t>
            </a:r>
          </a:p>
          <a:p>
            <a:pPr>
              <a:buFontTx/>
              <a:buNone/>
            </a:pPr>
            <a:r>
              <a:rPr lang="en-US" sz="2400" b="1" dirty="0" smtClean="0">
                <a:latin typeface="Times New Roman" pitchFamily="18" charset="0"/>
                <a:cs typeface="Times New Roman" pitchFamily="18" charset="0"/>
              </a:rPr>
              <a:t>	</a:t>
            </a:r>
          </a:p>
          <a:p>
            <a:pPr>
              <a:buFontTx/>
              <a:buNone/>
            </a:pPr>
            <a:r>
              <a:rPr lang="en-US" sz="2000" b="1" dirty="0" smtClean="0">
                <a:solidFill>
                  <a:schemeClr val="bg1"/>
                </a:solidFill>
                <a:latin typeface="Times New Roman" pitchFamily="18" charset="0"/>
                <a:cs typeface="Times New Roman" pitchFamily="18" charset="0"/>
              </a:rPr>
              <a:t>	In-text Referencing:</a:t>
            </a:r>
          </a:p>
          <a:p>
            <a:pPr>
              <a:buFontTx/>
              <a:buNone/>
            </a:pPr>
            <a:r>
              <a:rPr lang="en-US" sz="2000" dirty="0" smtClean="0">
                <a:solidFill>
                  <a:schemeClr val="bg1"/>
                </a:solidFill>
                <a:latin typeface="Times New Roman" pitchFamily="18" charset="0"/>
                <a:cs typeface="Times New Roman" pitchFamily="18" charset="0"/>
              </a:rPr>
              <a:t>	If you take any information from the textbook, website, etc, you will need to mention it between the lines within your report.</a:t>
            </a:r>
            <a:r>
              <a:rPr lang="en-US" sz="2400" dirty="0" smtClean="0">
                <a:solidFill>
                  <a:schemeClr val="bg1"/>
                </a:solidFill>
                <a:latin typeface="Times New Roman" pitchFamily="18" charset="0"/>
                <a:cs typeface="Times New Roman" pitchFamily="18" charset="0"/>
              </a:rPr>
              <a:t>	</a:t>
            </a:r>
          </a:p>
          <a:p>
            <a:pPr>
              <a:buFontTx/>
              <a:buNone/>
            </a:pPr>
            <a:endParaRPr lang="en-US" sz="2000" dirty="0" smtClean="0">
              <a:solidFill>
                <a:schemeClr val="bg1"/>
              </a:solidFill>
              <a:latin typeface="Times New Roman" pitchFamily="18" charset="0"/>
              <a:cs typeface="Times New Roman" pitchFamily="18" charset="0"/>
            </a:endParaRPr>
          </a:p>
        </p:txBody>
      </p:sp>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Conclusion</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45060" name="Content Placeholder 3"/>
          <p:cNvSpPr>
            <a:spLocks noGrp="1"/>
          </p:cNvSpPr>
          <p:nvPr>
            <p:ph idx="1"/>
          </p:nvPr>
        </p:nvSpPr>
        <p:spPr>
          <a:xfrm>
            <a:off x="457200" y="1357313"/>
            <a:ext cx="8229600" cy="4525962"/>
          </a:xfrm>
        </p:spPr>
        <p:txBody>
          <a:bodyPr/>
          <a:lstStyle/>
          <a:p>
            <a:pPr>
              <a:buFontTx/>
              <a:buNone/>
            </a:pPr>
            <a:r>
              <a:rPr lang="en-US" sz="2400" smtClean="0">
                <a:solidFill>
                  <a:schemeClr val="bg1"/>
                </a:solidFill>
                <a:latin typeface="Times New Roman" pitchFamily="18" charset="0"/>
                <a:cs typeface="Times New Roman" pitchFamily="18" charset="0"/>
              </a:rPr>
              <a:t>	This is your final chance to impress the reader so make it powerful. Most conclusions include three main parts:</a:t>
            </a:r>
          </a:p>
          <a:p>
            <a:pPr>
              <a:buFontTx/>
              <a:buNone/>
            </a:pPr>
            <a:endParaRPr lang="en-US" sz="2400" smtClean="0">
              <a:solidFill>
                <a:schemeClr val="bg1"/>
              </a:solidFill>
              <a:latin typeface="Times New Roman" pitchFamily="18" charset="0"/>
              <a:cs typeface="Times New Roman" pitchFamily="18" charset="0"/>
            </a:endParaRPr>
          </a:p>
          <a:p>
            <a:pPr lvl="1">
              <a:buClr>
                <a:srgbClr val="FF0000"/>
              </a:buClr>
              <a:buFont typeface="Wingdings" pitchFamily="2" charset="2"/>
              <a:buChar char="q"/>
            </a:pPr>
            <a:r>
              <a:rPr lang="en-US" smtClean="0">
                <a:solidFill>
                  <a:schemeClr val="bg1"/>
                </a:solidFill>
                <a:latin typeface="Times New Roman" pitchFamily="18" charset="0"/>
                <a:cs typeface="Times New Roman" pitchFamily="18" charset="0"/>
              </a:rPr>
              <a:t> stating the aim/ context of the assignment again</a:t>
            </a:r>
          </a:p>
          <a:p>
            <a:pPr lvl="1">
              <a:buClr>
                <a:srgbClr val="FF0000"/>
              </a:buClr>
              <a:buFont typeface="Wingdings" pitchFamily="2" charset="2"/>
              <a:buChar char="q"/>
            </a:pPr>
            <a:r>
              <a:rPr lang="en-US" smtClean="0">
                <a:solidFill>
                  <a:schemeClr val="bg1"/>
                </a:solidFill>
                <a:latin typeface="Times New Roman" pitchFamily="18" charset="0"/>
                <a:cs typeface="Times New Roman" pitchFamily="18" charset="0"/>
              </a:rPr>
              <a:t> a very brief summary of the main points</a:t>
            </a:r>
          </a:p>
          <a:p>
            <a:pPr lvl="1">
              <a:buClr>
                <a:srgbClr val="FF0000"/>
              </a:buClr>
              <a:buFont typeface="Wingdings" pitchFamily="2" charset="2"/>
              <a:buChar char="q"/>
            </a:pPr>
            <a:r>
              <a:rPr lang="en-US" smtClean="0">
                <a:solidFill>
                  <a:schemeClr val="bg1"/>
                </a:solidFill>
                <a:latin typeface="Times New Roman" pitchFamily="18" charset="0"/>
                <a:cs typeface="Times New Roman" pitchFamily="18" charset="0"/>
              </a:rPr>
              <a:t> final comments and recommendations</a:t>
            </a:r>
          </a:p>
        </p:txBody>
      </p:sp>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88913"/>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References</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46084" name="Content Placeholder 3"/>
          <p:cNvSpPr>
            <a:spLocks noGrp="1"/>
          </p:cNvSpPr>
          <p:nvPr>
            <p:ph idx="1"/>
          </p:nvPr>
        </p:nvSpPr>
        <p:spPr>
          <a:xfrm>
            <a:off x="457200" y="1357313"/>
            <a:ext cx="8229600" cy="4525962"/>
          </a:xfrm>
        </p:spPr>
        <p:txBody>
          <a:bodyPr/>
          <a:lstStyle/>
          <a:p>
            <a:pPr>
              <a:lnSpc>
                <a:spcPct val="150000"/>
              </a:lnSpc>
              <a:buFontTx/>
              <a:buNone/>
            </a:pPr>
            <a:r>
              <a:rPr lang="en-US" sz="2400" smtClean="0">
                <a:solidFill>
                  <a:schemeClr val="bg1"/>
                </a:solidFill>
                <a:latin typeface="Times New Roman" pitchFamily="18" charset="0"/>
                <a:cs typeface="Times New Roman" pitchFamily="18" charset="0"/>
              </a:rPr>
              <a:t>	</a:t>
            </a:r>
          </a:p>
          <a:p>
            <a:pPr>
              <a:lnSpc>
                <a:spcPct val="150000"/>
              </a:lnSpc>
              <a:buFontTx/>
              <a:buNone/>
            </a:pPr>
            <a:r>
              <a:rPr lang="en-US" sz="2400" smtClean="0">
                <a:solidFill>
                  <a:schemeClr val="bg1"/>
                </a:solidFill>
                <a:latin typeface="Times New Roman" pitchFamily="18" charset="0"/>
                <a:cs typeface="Times New Roman" pitchFamily="18" charset="0"/>
              </a:rPr>
              <a:t>	Last page of your assignment must include the complete list of the references used during the completion of your assignment with all the details.</a:t>
            </a:r>
          </a:p>
        </p:txBody>
      </p:sp>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71438"/>
            <a:ext cx="8229600" cy="868362"/>
          </a:xfrm>
        </p:spPr>
        <p:txBody>
          <a:bodyPr/>
          <a:lstStyle/>
          <a:p>
            <a:pPr>
              <a:defRPr/>
            </a:pPr>
            <a:r>
              <a:rPr lang="en-US" spc="300" dirty="0" smtClean="0">
                <a:effectLst>
                  <a:outerShdw blurRad="38100" dist="38100" dir="2700000" algn="tl">
                    <a:srgbClr val="000000">
                      <a:alpha val="43137"/>
                    </a:srgbClr>
                  </a:outerShdw>
                </a:effectLst>
                <a:latin typeface="Book Antiqua" pitchFamily="18" charset="0"/>
              </a:rPr>
              <a:t>Formatting Guidelines</a:t>
            </a:r>
            <a:endParaRPr lang="en-US" dirty="0"/>
          </a:p>
        </p:txBody>
      </p:sp>
      <p:sp>
        <p:nvSpPr>
          <p:cNvPr id="13" name="Rectangle 12"/>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47108" name="Content Placeholder 3"/>
          <p:cNvSpPr>
            <a:spLocks noGrp="1"/>
          </p:cNvSpPr>
          <p:nvPr>
            <p:ph idx="1"/>
          </p:nvPr>
        </p:nvSpPr>
        <p:spPr>
          <a:xfrm>
            <a:off x="457200" y="1071563"/>
            <a:ext cx="8229600" cy="4525962"/>
          </a:xfrm>
        </p:spPr>
        <p:txBody>
          <a:bodyPr/>
          <a:lstStyle/>
          <a:p>
            <a:pPr>
              <a:buFontTx/>
              <a:buNone/>
            </a:pPr>
            <a:r>
              <a:rPr lang="en-AU" sz="2000" b="1" u="sng" smtClean="0">
                <a:solidFill>
                  <a:srgbClr val="FF0000"/>
                </a:solidFill>
                <a:latin typeface="Times New Roman" pitchFamily="18" charset="0"/>
                <a:cs typeface="Times New Roman" pitchFamily="18" charset="0"/>
              </a:rPr>
              <a:t>Margins</a:t>
            </a:r>
            <a:r>
              <a:rPr lang="en-AU" sz="2000" smtClean="0">
                <a:solidFill>
                  <a:schemeClr val="bg1"/>
                </a:solidFill>
                <a:latin typeface="Times New Roman" pitchFamily="18" charset="0"/>
                <a:cs typeface="Times New Roman" pitchFamily="18" charset="0"/>
              </a:rPr>
              <a:t>: 1 cm on all sides except right side (2 cm on the right side)</a:t>
            </a:r>
          </a:p>
          <a:p>
            <a:pPr>
              <a:buFontTx/>
              <a:buNone/>
            </a:pPr>
            <a:endParaRPr lang="en-AU" sz="2000" smtClean="0">
              <a:solidFill>
                <a:schemeClr val="bg1"/>
              </a:solidFill>
              <a:latin typeface="Times New Roman" pitchFamily="18" charset="0"/>
              <a:cs typeface="Times New Roman" pitchFamily="18" charset="0"/>
            </a:endParaRPr>
          </a:p>
          <a:p>
            <a:pPr>
              <a:buFontTx/>
              <a:buNone/>
            </a:pPr>
            <a:r>
              <a:rPr lang="en-AU" sz="2000" b="1" u="sng" smtClean="0">
                <a:solidFill>
                  <a:srgbClr val="FF0000"/>
                </a:solidFill>
                <a:latin typeface="Times New Roman" pitchFamily="18" charset="0"/>
                <a:cs typeface="Times New Roman" pitchFamily="18" charset="0"/>
              </a:rPr>
              <a:t>Font</a:t>
            </a:r>
            <a:r>
              <a:rPr lang="en-AU" sz="2000" smtClean="0">
                <a:solidFill>
                  <a:schemeClr val="bg1"/>
                </a:solidFill>
                <a:latin typeface="Times New Roman" pitchFamily="18" charset="0"/>
                <a:cs typeface="Times New Roman" pitchFamily="18" charset="0"/>
              </a:rPr>
              <a:t>: 12 point, Times New Roman</a:t>
            </a:r>
          </a:p>
          <a:p>
            <a:pPr>
              <a:buFontTx/>
              <a:buNone/>
            </a:pPr>
            <a:endParaRPr lang="en-AU" sz="2000" smtClean="0">
              <a:solidFill>
                <a:schemeClr val="bg1"/>
              </a:solidFill>
              <a:latin typeface="Times New Roman" pitchFamily="18" charset="0"/>
              <a:cs typeface="Times New Roman" pitchFamily="18" charset="0"/>
            </a:endParaRPr>
          </a:p>
          <a:p>
            <a:pPr>
              <a:buFontTx/>
              <a:buNone/>
            </a:pPr>
            <a:r>
              <a:rPr lang="en-AU" sz="2000" b="1" u="sng" smtClean="0">
                <a:solidFill>
                  <a:srgbClr val="FF0000"/>
                </a:solidFill>
                <a:latin typeface="Times New Roman" pitchFamily="18" charset="0"/>
                <a:cs typeface="Times New Roman" pitchFamily="18" charset="0"/>
              </a:rPr>
              <a:t>Line</a:t>
            </a:r>
            <a:r>
              <a:rPr lang="en-AU" sz="2000" u="sng" smtClean="0">
                <a:solidFill>
                  <a:schemeClr val="bg1"/>
                </a:solidFill>
                <a:latin typeface="Times New Roman" pitchFamily="18" charset="0"/>
                <a:cs typeface="Times New Roman" pitchFamily="18" charset="0"/>
              </a:rPr>
              <a:t> </a:t>
            </a:r>
            <a:r>
              <a:rPr lang="en-AU" sz="2000" b="1" u="sng" smtClean="0">
                <a:solidFill>
                  <a:srgbClr val="FF0000"/>
                </a:solidFill>
                <a:latin typeface="Times New Roman" pitchFamily="18" charset="0"/>
                <a:cs typeface="Times New Roman" pitchFamily="18" charset="0"/>
              </a:rPr>
              <a:t>Spacing</a:t>
            </a:r>
            <a:r>
              <a:rPr lang="en-AU" sz="2000" smtClean="0">
                <a:solidFill>
                  <a:schemeClr val="bg1"/>
                </a:solidFill>
                <a:latin typeface="Times New Roman" pitchFamily="18" charset="0"/>
                <a:cs typeface="Times New Roman" pitchFamily="18" charset="0"/>
              </a:rPr>
              <a:t>: 1.5</a:t>
            </a:r>
          </a:p>
          <a:p>
            <a:pPr>
              <a:buFontTx/>
              <a:buNone/>
            </a:pPr>
            <a:endParaRPr lang="en-AU" sz="2000" b="1" smtClean="0">
              <a:solidFill>
                <a:schemeClr val="bg1"/>
              </a:solidFill>
              <a:latin typeface="Times New Roman" pitchFamily="18" charset="0"/>
              <a:cs typeface="Times New Roman" pitchFamily="18" charset="0"/>
            </a:endParaRPr>
          </a:p>
          <a:p>
            <a:pPr>
              <a:buFontTx/>
              <a:buNone/>
            </a:pPr>
            <a:r>
              <a:rPr lang="en-AU" sz="2000" b="1" u="sng" smtClean="0">
                <a:solidFill>
                  <a:srgbClr val="FF0000"/>
                </a:solidFill>
                <a:latin typeface="Times New Roman" pitchFamily="18" charset="0"/>
                <a:cs typeface="Times New Roman" pitchFamily="18" charset="0"/>
              </a:rPr>
              <a:t>Alignment</a:t>
            </a:r>
            <a:r>
              <a:rPr lang="en-AU" sz="2000" smtClean="0">
                <a:solidFill>
                  <a:schemeClr val="bg1"/>
                </a:solidFill>
                <a:latin typeface="Times New Roman" pitchFamily="18" charset="0"/>
                <a:cs typeface="Times New Roman" pitchFamily="18" charset="0"/>
              </a:rPr>
              <a:t>: Left Flush</a:t>
            </a:r>
          </a:p>
          <a:p>
            <a:pPr>
              <a:buFontTx/>
              <a:buNone/>
            </a:pPr>
            <a:endParaRPr lang="en-AU" sz="2000" smtClean="0">
              <a:solidFill>
                <a:schemeClr val="bg1"/>
              </a:solidFill>
              <a:latin typeface="Times New Roman" pitchFamily="18" charset="0"/>
              <a:cs typeface="Times New Roman" pitchFamily="18" charset="0"/>
            </a:endParaRPr>
          </a:p>
          <a:p>
            <a:pPr>
              <a:buFontTx/>
              <a:buNone/>
            </a:pPr>
            <a:r>
              <a:rPr lang="en-AU" sz="2000" b="1" u="sng" smtClean="0">
                <a:solidFill>
                  <a:srgbClr val="FF0000"/>
                </a:solidFill>
                <a:latin typeface="Times New Roman" pitchFamily="18" charset="0"/>
                <a:cs typeface="Times New Roman" pitchFamily="18" charset="0"/>
              </a:rPr>
              <a:t>Pagination</a:t>
            </a:r>
            <a:r>
              <a:rPr lang="en-AU" sz="2000" smtClean="0">
                <a:solidFill>
                  <a:schemeClr val="bg1"/>
                </a:solidFill>
                <a:latin typeface="Times New Roman" pitchFamily="18" charset="0"/>
                <a:cs typeface="Times New Roman" pitchFamily="18" charset="0"/>
              </a:rPr>
              <a:t>: Use footer for Page Numbers</a:t>
            </a:r>
            <a:endParaRPr lang="en-US" sz="2000" smtClean="0">
              <a:solidFill>
                <a:schemeClr val="bg1"/>
              </a:solidFill>
              <a:latin typeface="Times New Roman" pitchFamily="18" charset="0"/>
              <a:cs typeface="Times New Roman" pitchFamily="18" charset="0"/>
            </a:endParaRPr>
          </a:p>
          <a:p>
            <a:pPr>
              <a:buFontTx/>
              <a:buNone/>
            </a:pPr>
            <a:endParaRPr lang="en-AU" sz="2000" u="sng" smtClean="0">
              <a:solidFill>
                <a:schemeClr val="bg1"/>
              </a:solidFill>
              <a:latin typeface="Times New Roman" pitchFamily="18" charset="0"/>
              <a:cs typeface="Times New Roman" pitchFamily="18" charset="0"/>
            </a:endParaRPr>
          </a:p>
          <a:p>
            <a:pPr>
              <a:buFontTx/>
              <a:buNone/>
            </a:pPr>
            <a:r>
              <a:rPr lang="en-AU" sz="2000" b="1" u="sng" smtClean="0">
                <a:solidFill>
                  <a:srgbClr val="FF0000"/>
                </a:solidFill>
                <a:latin typeface="Times New Roman" pitchFamily="18" charset="0"/>
                <a:cs typeface="Times New Roman" pitchFamily="18" charset="0"/>
              </a:rPr>
              <a:t>Headings</a:t>
            </a:r>
            <a:r>
              <a:rPr lang="en-AU" sz="2000" smtClean="0">
                <a:solidFill>
                  <a:schemeClr val="bg1"/>
                </a:solidFill>
                <a:latin typeface="Times New Roman" pitchFamily="18" charset="0"/>
                <a:cs typeface="Times New Roman" pitchFamily="18" charset="0"/>
              </a:rPr>
              <a:t>:</a:t>
            </a:r>
            <a:endParaRPr lang="en-US" sz="2000" smtClean="0">
              <a:solidFill>
                <a:schemeClr val="bg1"/>
              </a:solidFill>
              <a:latin typeface="Times New Roman" pitchFamily="18" charset="0"/>
              <a:cs typeface="Times New Roman" pitchFamily="18" charset="0"/>
            </a:endParaRPr>
          </a:p>
          <a:p>
            <a:r>
              <a:rPr lang="en-US" sz="2000" b="1" smtClean="0">
                <a:solidFill>
                  <a:schemeClr val="bg1"/>
                </a:solidFill>
                <a:latin typeface="Times New Roman" pitchFamily="18" charset="0"/>
                <a:cs typeface="Times New Roman" pitchFamily="18" charset="0"/>
              </a:rPr>
              <a:t>Main headings</a:t>
            </a:r>
            <a:r>
              <a:rPr lang="en-US" sz="2000" smtClean="0">
                <a:solidFill>
                  <a:schemeClr val="bg1"/>
                </a:solidFill>
                <a:latin typeface="Times New Roman" pitchFamily="18" charset="0"/>
                <a:cs typeface="Times New Roman" pitchFamily="18" charset="0"/>
              </a:rPr>
              <a:t>: Centered, boldface, uppercase and lowercase heading (title case)</a:t>
            </a:r>
          </a:p>
          <a:p>
            <a:r>
              <a:rPr lang="en-US" sz="2000" b="1" smtClean="0">
                <a:solidFill>
                  <a:schemeClr val="bg1"/>
                </a:solidFill>
                <a:latin typeface="Times New Roman" pitchFamily="18" charset="0"/>
                <a:cs typeface="Times New Roman" pitchFamily="18" charset="0"/>
              </a:rPr>
              <a:t>Subheadings:</a:t>
            </a:r>
            <a:r>
              <a:rPr lang="en-US" sz="2000" smtClean="0">
                <a:solidFill>
                  <a:schemeClr val="bg1"/>
                </a:solidFill>
                <a:latin typeface="Times New Roman" pitchFamily="18" charset="0"/>
                <a:cs typeface="Times New Roman" pitchFamily="18" charset="0"/>
              </a:rPr>
              <a:t> Flush left, boldface, uppercase and lowercase heading (title case)</a:t>
            </a:r>
          </a:p>
        </p:txBody>
      </p:sp>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Rectangle 9"/>
          <p:cNvSpPr>
            <a:spLocks noChangeArrowheads="1"/>
          </p:cNvSpPr>
          <p:nvPr/>
        </p:nvSpPr>
        <p:spPr bwMode="auto">
          <a:xfrm flipV="1">
            <a:off x="0" y="4292600"/>
            <a:ext cx="9144000" cy="307975"/>
          </a:xfrm>
          <a:prstGeom prst="rect">
            <a:avLst/>
          </a:prstGeom>
          <a:solidFill>
            <a:schemeClr val="bg1"/>
          </a:solidFill>
          <a:ln w="9525">
            <a:noFill/>
            <a:miter lim="800000"/>
            <a:headEnd/>
            <a:tailEnd/>
          </a:ln>
        </p:spPr>
        <p:txBody>
          <a:bodyPr>
            <a:spAutoFit/>
          </a:bodyPr>
          <a:lstStyle/>
          <a:p>
            <a:endParaRPr lang="en-US"/>
          </a:p>
        </p:txBody>
      </p:sp>
      <p:sp>
        <p:nvSpPr>
          <p:cNvPr id="8" name="TextBox 7"/>
          <p:cNvSpPr txBox="1"/>
          <p:nvPr/>
        </p:nvSpPr>
        <p:spPr>
          <a:xfrm>
            <a:off x="2484438" y="4652963"/>
            <a:ext cx="4214812" cy="769937"/>
          </a:xfrm>
          <a:prstGeom prst="rect">
            <a:avLst/>
          </a:prstGeom>
          <a:noFill/>
        </p:spPr>
        <p:txBody>
          <a:bodyPr>
            <a:spAutoFit/>
          </a:bodyPr>
          <a:lstStyle/>
          <a:p>
            <a:pPr algn="ctr">
              <a:defRPr/>
            </a:pPr>
            <a:r>
              <a:rPr lang="en-US" sz="4400" b="1" i="0" dirty="0">
                <a:latin typeface="+mj-lt"/>
                <a:cs typeface="+mn-cs"/>
              </a:rPr>
              <a:t>THANKS</a:t>
            </a:r>
          </a:p>
        </p:txBody>
      </p:sp>
      <p:sp>
        <p:nvSpPr>
          <p:cNvPr id="15" name="Rectangle 14"/>
          <p:cNvSpPr/>
          <p:nvPr/>
        </p:nvSpPr>
        <p:spPr bwMode="auto">
          <a:xfrm>
            <a:off x="0" y="6453188"/>
            <a:ext cx="9144000" cy="404812"/>
          </a:xfrm>
          <a:prstGeom prst="rect">
            <a:avLst/>
          </a:prstGeom>
          <a:solidFill>
            <a:srgbClr val="8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pic>
        <p:nvPicPr>
          <p:cNvPr id="48134" name="Picture 8" descr="E:\Picture\sd\compressed-college-students.jpg"/>
          <p:cNvPicPr>
            <a:picLocks noChangeAspect="1" noChangeArrowheads="1"/>
          </p:cNvPicPr>
          <p:nvPr/>
        </p:nvPicPr>
        <p:blipFill>
          <a:blip r:embed="rId3"/>
          <a:srcRect t="13696" b="13219"/>
          <a:stretch>
            <a:fillRect/>
          </a:stretch>
        </p:blipFill>
        <p:spPr bwMode="auto">
          <a:xfrm>
            <a:off x="-12700" y="0"/>
            <a:ext cx="9156700" cy="446405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MBA &amp;amp; POSTGRAD EVENING&amp;#x0D;&amp;#x0A;Anthony Denyer&amp;#x0D;&amp;#x0A;Sales and Marketing Manager, Graduate Programs&amp;quot;&quot;/&gt;&lt;property id=&quot;20307&quot; value=&quot;256&quot;/&gt;&lt;/object&gt;&lt;object type=&quot;3&quot; unique_id=&quot;10005&quot;&gt;&lt;property id=&quot;20148&quot; value=&quot;5&quot;/&gt;&lt;property id=&quot;20300&quot; value=&quot;Slide 2 - &amp;quot;CHIFLEY BUSINESS SCHOOL&amp;quot;&quot;/&gt;&lt;property id=&quot;20307&quot; value=&quot;257&quot;/&gt;&lt;/object&gt;&lt;object type=&quot;3&quot; unique_id=&quot;10030&quot;&gt;&lt;property id=&quot;20148&quot; value=&quot;5&quot;/&gt;&lt;property id=&quot;20300&quot; value=&quot;Slide 3 - &amp;quot;APESMA&amp;quot;&quot;/&gt;&lt;property id=&quot;20307&quot; value=&quot;258&quot;/&gt;&lt;/object&gt;&lt;object type=&quot;3&quot; unique_id=&quot;10031&quot;&gt;&lt;property id=&quot;20148&quot; value=&quot;5&quot;/&gt;&lt;property id=&quot;20300&quot; value=&quot;Slide 4 - &amp;quot;WHY CHOOSE CHIFLEY&amp;quot;&quot;/&gt;&lt;property id=&quot;20307&quot; value=&quot;259&quot;/&gt;&lt;/object&gt;&lt;object type=&quot;3&quot; unique_id=&quot;10032&quot;&gt;&lt;property id=&quot;20148&quot; value=&quot;5&quot;/&gt;&lt;property id=&quot;20300&quot; value=&quot;Slide 5 - &amp;quot;AFR Boss MBA Survey 2011 | Top 20 MBA Provider in Australia &amp;#x0D;&amp;#x0A;#1 Distance Education Provider | #3 Value for Money&amp;#x0D;&amp;#x0A;&amp;quot;&quot;/&gt;&lt;property id=&quot;20307&quot; value=&quot;260&quot;/&gt;&lt;/object&gt;&lt;object type=&quot;3&quot; unique_id=&quot;10033&quot;&gt;&lt;property id=&quot;20148&quot; value=&quot;5&quot;/&gt;&lt;property id=&quot;20300&quot; value=&quot;Slide 6 - &amp;quot;ACCREDITATIONS &amp;amp; ENDORSEMENTS&amp;quot;&quot;/&gt;&lt;property id=&quot;20307&quot; value=&quot;261&quot;/&gt;&lt;/object&gt;&lt;object type=&quot;3&quot; unique_id=&quot;10034&quot;&gt;&lt;property id=&quot;20148&quot; value=&quot;5&quot;/&gt;&lt;property id=&quot;20300&quot; value=&quot;Slide 7 - &amp;quot;INDUSTRY CONNECTED &amp;#x0D;&amp;#x0A;By Industry. For Industry&amp;quot;&quot;/&gt;&lt;property id=&quot;20307&quot; value=&quot;262&quot;/&gt;&lt;/object&gt;&lt;object type=&quot;3&quot; unique_id=&quot;10098&quot;&gt;&lt;property id=&quot;20148&quot; value=&quot;5&quot;/&gt;&lt;property id=&quot;20300&quot; value=&quot;Slide 8 - &amp;quot;GLOBAL STUDENT COMMUNITY&amp;quot;&quot;/&gt;&lt;property id=&quot;20307&quot; value=&quot;263&quot;/&gt;&lt;/object&gt;&lt;object type=&quot;3&quot; unique_id=&quot;10159&quot;&gt;&lt;property id=&quot;20148&quot; value=&quot;5&quot;/&gt;&lt;property id=&quot;20300&quot; value=&quot;Slide 9 - &amp;quot;e-COMMUNITIES&amp;quot;&quot;/&gt;&lt;property id=&quot;20307&quot; value=&quot;264&quot;/&gt;&lt;/object&gt;&lt;object type=&quot;3&quot; unique_id=&quot;10161&quot;&gt;&lt;property id=&quot;20148&quot; value=&quot;5&quot;/&gt;&lt;property id=&quot;20300&quot; value=&quot;Slide 10 - &amp;quot;POSTGRADUATE AWARDS&amp;quot;&quot;/&gt;&lt;property id=&quot;20307&quot; value=&quot;266&quot;/&gt;&lt;/object&gt;&lt;object type=&quot;3&quot; unique_id=&quot;10289&quot;&gt;&lt;property id=&quot;20148&quot; value=&quot;5&quot;/&gt;&lt;property id=&quot;20300&quot; value=&quot;Slide 11 - &amp;quot;TIMELINE&amp;quot;&quot;/&gt;&lt;property id=&quot;20307&quot; value=&quot;268&quot;/&gt;&lt;/object&gt;&lt;object type=&quot;3&quot; unique_id=&quot;10290&quot;&gt;&lt;property id=&quot;20148&quot; value=&quot;5&quot;/&gt;&lt;property id=&quot;20300&quot; value=&quot;Slide 12 - &amp;quot;CREDIT&amp;quot;&quot;/&gt;&lt;property id=&quot;20307&quot; value=&quot;269&quot;/&gt;&lt;/object&gt;&lt;object type=&quot;3&quot; unique_id=&quot;10291&quot;&gt;&lt;property id=&quot;20148&quot; value=&quot;5&quot;/&gt;&lt;property id=&quot;20300&quot; value=&quot;Slide 14 - &amp;quot;ENTRY REQUIREMENTS&amp;quot;&quot;/&gt;&lt;property id=&quot;20307&quot; value=&quot;270&quot;/&gt;&lt;/object&gt;&lt;object type=&quot;3&quot; unique_id=&quot;10292&quot;&gt;&lt;property id=&quot;20148&quot; value=&quot;5&quot;/&gt;&lt;property id=&quot;20300&quot; value=&quot;Slide 15 - &amp;quot;SPECIAL ENTRY&amp;quot;&quot;/&gt;&lt;property id=&quot;20307&quot; value=&quot;271&quot;/&gt;&lt;/object&gt;&lt;object type=&quot;3&quot; unique_id=&quot;10293&quot;&gt;&lt;property id=&quot;20148&quot; value=&quot;5&quot;/&gt;&lt;property id=&quot;20300&quot; value=&quot;Slide 16 - &amp;quot;GRADUATIONS AND ALUMNI&amp;quot;&quot;/&gt;&lt;property id=&quot;20307&quot; value=&quot;272&quot;/&gt;&lt;/object&gt;&lt;object type=&quot;3&quot; unique_id=&quot;10294&quot;&gt;&lt;property id=&quot;20148&quot; value=&quot;5&quot;/&gt;&lt;property id=&quot;20300&quot; value=&quot;Slide 17 - &amp;quot;FEES FOR 2012&amp;amp;#x09;&amp;quot;&quot;/&gt;&lt;property id=&quot;20307&quot; value=&quot;273&quot;/&gt;&lt;/object&gt;&lt;object type=&quot;3&quot; unique_id=&quot;10295&quot;&gt;&lt;property id=&quot;20148&quot; value=&quot;5&quot;/&gt;&lt;property id=&quot;20300&quot; value=&quot;Slide 18 - &amp;quot;CONTACT DETAILS&amp;quot;&quot;/&gt;&lt;property id=&quot;20307&quot; value=&quot;274&quot;/&gt;&lt;/object&gt;&lt;object type=&quot;3&quot; unique_id=&quot;10376&quot;&gt;&lt;property id=&quot;20148&quot; value=&quot;5&quot;/&gt;&lt;property id=&quot;20300&quot; value=&quot;Slide 13 - &amp;quot;ARTICULATION PATHWAYS&amp;quot;&quot;/&gt;&lt;property id=&quot;20307&quot; value=&quot;275&quot;/&gt;&lt;/object&gt;&lt;/object&gt;&lt;/object&gt;&lt;/database&gt;"/>
  <p:tag name="SECTOMILLISECCONVERTED" val="1"/>
</p:tagLst>
</file>

<file path=ppt/theme/theme1.xml><?xml version="1.0" encoding="utf-8"?>
<a:theme xmlns:a="http://schemas.openxmlformats.org/drawingml/2006/main" name="CBS Postgraduate Programs 2011">
  <a:themeElements>
    <a:clrScheme name="CBS Postgraduate Programs 201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BS Postgraduate Programs 2011">
      <a:majorFont>
        <a:latin typeface="Arial"/>
        <a:ea typeface=""/>
        <a:cs typeface=""/>
      </a:majorFont>
      <a:minorFont>
        <a:latin typeface="Arial"/>
        <a:ea typeface=""/>
        <a:cs typeface=""/>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s>
            <a:gs pos="100000">
              <a:schemeClr val="bg2">
                <a:gamma/>
                <a:shade val="46275"/>
                <a:invGamma/>
              </a:schemeClr>
            </a:gs>
          </a:gsLst>
          <a:path path="rect">
            <a:fillToRect r="100000" b="100000"/>
          </a:path>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1" u="none" strike="noStrike" cap="none" normalizeH="0" baseline="0" smtClean="0">
            <a:ln>
              <a:noFill/>
            </a:ln>
            <a:solidFill>
              <a:schemeClr val="bg1"/>
            </a:solidFill>
            <a:effectLst/>
            <a:latin typeface="Times New Roman" pitchFamily="18" charset="0"/>
          </a:defRPr>
        </a:defPPr>
      </a:lstStyle>
    </a:spDef>
    <a:lnDef>
      <a:spPr bwMode="auto">
        <a:xfrm>
          <a:off x="0" y="0"/>
          <a:ext cx="1" cy="1"/>
        </a:xfrm>
        <a:custGeom>
          <a:avLst/>
          <a:gdLst/>
          <a:ahLst/>
          <a:cxnLst/>
          <a:rect l="0" t="0" r="0" b="0"/>
          <a:pathLst/>
        </a:custGeom>
        <a:gradFill rotWithShape="1">
          <a:gsLst>
            <a:gs pos="0">
              <a:schemeClr val="bg2"/>
            </a:gs>
            <a:gs pos="100000">
              <a:schemeClr val="bg2">
                <a:gamma/>
                <a:shade val="46275"/>
                <a:invGamma/>
              </a:schemeClr>
            </a:gs>
          </a:gsLst>
          <a:path path="rect">
            <a:fillToRect r="100000" b="100000"/>
          </a:path>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400" b="0" i="1" u="none" strike="noStrike" cap="none" normalizeH="0" baseline="0" smtClean="0">
            <a:ln>
              <a:noFill/>
            </a:ln>
            <a:solidFill>
              <a:schemeClr val="bg1"/>
            </a:solidFill>
            <a:effectLst/>
            <a:latin typeface="Times New Roman" pitchFamily="18" charset="0"/>
          </a:defRPr>
        </a:defPPr>
      </a:lstStyle>
    </a:lnDef>
  </a:objectDefaults>
  <a:extraClrSchemeLst>
    <a:extraClrScheme>
      <a:clrScheme name="CBS Postgraduate Programs 201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BS Postgraduate Programs 201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BS Postgraduate Programs 201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BS Postgraduate Programs 201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BS Postgraduate Programs 201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BS Postgraduate Programs 201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BS Postgraduate Programs 201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BS Postgraduate Programs 201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BS Postgraduate Programs 201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BS Postgraduate Programs 201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BS Postgraduate Programs 201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BS Postgraduate Programs 201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10370</TotalTime>
  <Words>1802</Words>
  <Application>Microsoft Office PowerPoint</Application>
  <PresentationFormat>On-screen Show (4:3)</PresentationFormat>
  <Paragraphs>306</Paragraphs>
  <Slides>33</Slides>
  <Notes>2</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CBS Postgraduate Programs 2011</vt:lpstr>
      <vt:lpstr>PowerPoint Presentation</vt:lpstr>
      <vt:lpstr>What is Referencing?</vt:lpstr>
      <vt:lpstr>Why is Referencing Important?</vt:lpstr>
      <vt:lpstr>How will it help me?</vt:lpstr>
      <vt:lpstr>What if I do not Reference?</vt:lpstr>
      <vt:lpstr>What is Plagiarism?</vt:lpstr>
      <vt:lpstr>When Should I Reference?</vt:lpstr>
      <vt:lpstr>Referencing Style</vt:lpstr>
      <vt:lpstr>Harvard Referencing</vt:lpstr>
      <vt:lpstr>Referencing from the Book</vt:lpstr>
      <vt:lpstr>Referencing from the Book</vt:lpstr>
      <vt:lpstr>Illustration – Book Reference:</vt:lpstr>
      <vt:lpstr>Referencing from Journal Articles</vt:lpstr>
      <vt:lpstr>Illustration – Journal Reference:</vt:lpstr>
      <vt:lpstr>Referencing from the Website</vt:lpstr>
      <vt:lpstr>Illustration – Website</vt:lpstr>
      <vt:lpstr>Referencing from Newspaper</vt:lpstr>
      <vt:lpstr>Illustration – Newspaper</vt:lpstr>
      <vt:lpstr>Referencing from Course Materials/Lecture Notes</vt:lpstr>
      <vt:lpstr>Illustration – Course Materials</vt:lpstr>
      <vt:lpstr>Referencing from Interview</vt:lpstr>
      <vt:lpstr>Illustration – Interview</vt:lpstr>
      <vt:lpstr>Harvard Referencing Tool</vt:lpstr>
      <vt:lpstr>Assignment Structure</vt:lpstr>
      <vt:lpstr>Cover Page</vt:lpstr>
      <vt:lpstr>Executive Summary</vt:lpstr>
      <vt:lpstr>Table of Content</vt:lpstr>
      <vt:lpstr>Introduction</vt:lpstr>
      <vt:lpstr>Body</vt:lpstr>
      <vt:lpstr>Conclusion</vt:lpstr>
      <vt:lpstr>References</vt:lpstr>
      <vt:lpstr>Formatting Guidelines</vt:lpstr>
      <vt:lpstr>PowerPoint Presentation</vt:lpstr>
    </vt:vector>
  </TitlesOfParts>
  <Company>APESMA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Anthony Denyer</dc:creator>
  <cp:lastModifiedBy>TOSHIBA</cp:lastModifiedBy>
  <cp:revision>628</cp:revision>
  <cp:lastPrinted>2014-04-19T08:36:00Z</cp:lastPrinted>
  <dcterms:created xsi:type="dcterms:W3CDTF">2011-08-21T23:09:46Z</dcterms:created>
  <dcterms:modified xsi:type="dcterms:W3CDTF">2018-12-23T16:04:27Z</dcterms:modified>
</cp:coreProperties>
</file>